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9" r:id="rId5"/>
    <p:sldMasterId id="2147483681" r:id="rId6"/>
  </p:sldMasterIdLst>
  <p:notesMasterIdLst>
    <p:notesMasterId r:id="rId31"/>
  </p:notesMasterIdLst>
  <p:handoutMasterIdLst>
    <p:handoutMasterId r:id="rId32"/>
  </p:handoutMasterIdLst>
  <p:sldIdLst>
    <p:sldId id="278" r:id="rId7"/>
    <p:sldId id="279" r:id="rId8"/>
    <p:sldId id="303" r:id="rId9"/>
    <p:sldId id="282" r:id="rId10"/>
    <p:sldId id="283" r:id="rId11"/>
    <p:sldId id="280" r:id="rId12"/>
    <p:sldId id="285" r:id="rId13"/>
    <p:sldId id="292" r:id="rId14"/>
    <p:sldId id="294" r:id="rId15"/>
    <p:sldId id="291" r:id="rId16"/>
    <p:sldId id="295" r:id="rId17"/>
    <p:sldId id="296" r:id="rId18"/>
    <p:sldId id="297" r:id="rId19"/>
    <p:sldId id="298" r:id="rId20"/>
    <p:sldId id="299" r:id="rId21"/>
    <p:sldId id="286" r:id="rId22"/>
    <p:sldId id="287" r:id="rId23"/>
    <p:sldId id="288" r:id="rId24"/>
    <p:sldId id="289" r:id="rId25"/>
    <p:sldId id="290" r:id="rId26"/>
    <p:sldId id="302" r:id="rId27"/>
    <p:sldId id="300" r:id="rId28"/>
    <p:sldId id="301"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2AB316-B782-5DC1-BA69-1522844EFC13}" name="Ming Xuan Chua" initials="MC" userId="S::z5159352@ad.unsw.edu.au::ea5f0c18-1341-43c3-92ed-9a7ea7c9636e" providerId="AD"/>
  <p188:author id="{8C970C47-C962-B8CA-946C-23C2CE9020FA}" name="Raghav Hariharan" initials="RH" userId="Raghav Harihara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1E5ECA-D02C-4F22-B797-D8695D804D45}" v="1914" dt="2022-03-08T23:45:47.364"/>
    <p1510:client id="{B90EE1C4-E1D6-7B58-EBA4-4A6D9E2E0068}" v="71" dt="2022-05-29T03:13:40.232"/>
    <p1510:client id="{CD3CDEE3-8BB7-419B-95CE-040422836FEB}" v="2" dt="2022-03-08T02:03:49.460"/>
    <p1510:client id="{FE57F679-66FD-4F27-A293-BB43675FBB33}" v="2" dt="2022-03-08T05:28:37.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4/25/2023</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2D8F1-025F-1B45-BD8A-D1664CE56EAC}"/>
              </a:ext>
            </a:extLst>
          </p:cNvPr>
          <p:cNvPicPr>
            <a:picLocks noChangeAspect="1"/>
          </p:cNvPicPr>
          <p:nvPr userDrawn="1"/>
        </p:nvPicPr>
        <p:blipFill>
          <a:blip r:embed="rId2"/>
          <a:stretch>
            <a:fillRect/>
          </a:stretch>
        </p:blipFill>
        <p:spPr>
          <a:xfrm>
            <a:off x="2273346" y="-446589"/>
            <a:ext cx="7124888" cy="7674796"/>
          </a:xfrm>
          <a:prstGeom prst="rect">
            <a:avLst/>
          </a:prstGeom>
        </p:spPr>
      </p:pic>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SW Sydney Logo">
            <a:extLst>
              <a:ext uri="{FF2B5EF4-FFF2-40B4-BE49-F238E27FC236}">
                <a16:creationId xmlns:a16="http://schemas.microsoft.com/office/drawing/2014/main" id="{F0BF8575-4955-BC4A-80DE-4BF637C59C7B}"/>
              </a:ext>
            </a:extLst>
          </p:cNvPr>
          <p:cNvPicPr>
            <a:picLocks noChangeAspect="1"/>
          </p:cNvPicPr>
          <p:nvPr userDrawn="1"/>
        </p:nvPicPr>
        <p:blipFill>
          <a:blip r:embed="rId3"/>
          <a:srcRect/>
          <a:stretch/>
        </p:blipFill>
        <p:spPr>
          <a:xfrm>
            <a:off x="10593240" y="522000"/>
            <a:ext cx="1188000" cy="1240241"/>
          </a:xfrm>
          <a:prstGeom prst="rect">
            <a:avLst/>
          </a:prstGeom>
        </p:spPr>
      </p:pic>
      <p:sp>
        <p:nvSpPr>
          <p:cNvPr id="10" name="Title Placeholder 1">
            <a:extLst>
              <a:ext uri="{FF2B5EF4-FFF2-40B4-BE49-F238E27FC236}">
                <a16:creationId xmlns:a16="http://schemas.microsoft.com/office/drawing/2014/main" id="{86AF8517-E0F0-4998-8AA8-25A0DD8EF33A}"/>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p>
        </p:txBody>
      </p:sp>
      <p:sp>
        <p:nvSpPr>
          <p:cNvPr id="11" name="Text Placeholder 2">
            <a:extLst>
              <a:ext uri="{FF2B5EF4-FFF2-40B4-BE49-F238E27FC236}">
                <a16:creationId xmlns:a16="http://schemas.microsoft.com/office/drawing/2014/main" id="{D34C583A-86D7-4AD9-912C-AA86DC354559}"/>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D6A8-8593-4C21-938E-8349B6D2FBE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F9A56A4-BCFE-444A-B799-3003156ECF65}"/>
              </a:ext>
            </a:extLst>
          </p:cNvPr>
          <p:cNvSpPr>
            <a:spLocks noGrp="1"/>
          </p:cNvSpPr>
          <p:nvPr>
            <p:ph type="dt" sz="half" idx="10"/>
          </p:nvPr>
        </p:nvSpPr>
        <p:spPr/>
        <p:txBody>
          <a:bodyPr/>
          <a:lstStyle/>
          <a:p>
            <a:fld id="{2A3090FF-0D07-44EF-BE91-92BA9AB775B9}" type="datetimeFigureOut">
              <a:rPr lang="en-AU" smtClean="0"/>
              <a:t>25/04/2023</a:t>
            </a:fld>
            <a:endParaRPr lang="en-AU"/>
          </a:p>
        </p:txBody>
      </p:sp>
      <p:sp>
        <p:nvSpPr>
          <p:cNvPr id="4" name="Footer Placeholder 3">
            <a:extLst>
              <a:ext uri="{FF2B5EF4-FFF2-40B4-BE49-F238E27FC236}">
                <a16:creationId xmlns:a16="http://schemas.microsoft.com/office/drawing/2014/main" id="{33661598-FDFF-4254-A4A3-B4A97936299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24BB6E-0C9C-4308-81D1-8B331EC18F2D}"/>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78129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6605EE-6C12-4B09-B328-5FC771964EB0}"/>
              </a:ext>
            </a:extLst>
          </p:cNvPr>
          <p:cNvSpPr>
            <a:spLocks noGrp="1"/>
          </p:cNvSpPr>
          <p:nvPr>
            <p:ph type="dt" sz="half" idx="10"/>
          </p:nvPr>
        </p:nvSpPr>
        <p:spPr/>
        <p:txBody>
          <a:bodyPr/>
          <a:lstStyle/>
          <a:p>
            <a:fld id="{2A3090FF-0D07-44EF-BE91-92BA9AB775B9}" type="datetimeFigureOut">
              <a:rPr lang="en-AU" smtClean="0"/>
              <a:t>25/04/2023</a:t>
            </a:fld>
            <a:endParaRPr lang="en-AU"/>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26321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695-8E0F-403A-9CD7-62C032F769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5A9F9-AE68-4F94-9E5E-068EE3734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93A7560-CAFD-4E61-95FB-BDA485201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9DDD9F1-1A2C-48B2-B5C9-C73A7289C320}"/>
              </a:ext>
            </a:extLst>
          </p:cNvPr>
          <p:cNvSpPr>
            <a:spLocks noGrp="1"/>
          </p:cNvSpPr>
          <p:nvPr>
            <p:ph type="dt" sz="half" idx="10"/>
          </p:nvPr>
        </p:nvSpPr>
        <p:spPr/>
        <p:txBody>
          <a:bodyPr/>
          <a:lstStyle/>
          <a:p>
            <a:fld id="{2A3090FF-0D07-44EF-BE91-92BA9AB775B9}" type="datetimeFigureOut">
              <a:rPr lang="en-AU" smtClean="0"/>
              <a:t>25/04/2023</a:t>
            </a:fld>
            <a:endParaRPr lang="en-AU"/>
          </a:p>
        </p:txBody>
      </p:sp>
      <p:sp>
        <p:nvSpPr>
          <p:cNvPr id="6" name="Footer Placeholder 5">
            <a:extLst>
              <a:ext uri="{FF2B5EF4-FFF2-40B4-BE49-F238E27FC236}">
                <a16:creationId xmlns:a16="http://schemas.microsoft.com/office/drawing/2014/main" id="{6B3D520C-6BAD-40E9-A2B0-8BFA83635E1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604E87-51E9-4833-AA93-39FB9ED72B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39632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467-6CA3-4111-A4AE-FFD0F459C1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09CDFA-8C89-4FC7-83CB-4B6BD3F0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0D324-2CEE-48D7-AB8D-9EB56FF32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5C84E4-E747-422F-823D-ABB103E22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CBDB2-558E-4410-815E-BC17CE86E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D73ABA-F022-4A2D-BC50-6EFA1A189B4A}"/>
              </a:ext>
            </a:extLst>
          </p:cNvPr>
          <p:cNvSpPr>
            <a:spLocks noGrp="1"/>
          </p:cNvSpPr>
          <p:nvPr>
            <p:ph type="dt" sz="half" idx="10"/>
          </p:nvPr>
        </p:nvSpPr>
        <p:spPr/>
        <p:txBody>
          <a:bodyPr/>
          <a:lstStyle/>
          <a:p>
            <a:fld id="{2A3090FF-0D07-44EF-BE91-92BA9AB775B9}" type="datetimeFigureOut">
              <a:rPr lang="en-AU" smtClean="0"/>
              <a:t>25/04/2023</a:t>
            </a:fld>
            <a:endParaRPr lang="en-AU"/>
          </a:p>
        </p:txBody>
      </p:sp>
      <p:sp>
        <p:nvSpPr>
          <p:cNvPr id="8" name="Footer Placeholder 7">
            <a:extLst>
              <a:ext uri="{FF2B5EF4-FFF2-40B4-BE49-F238E27FC236}">
                <a16:creationId xmlns:a16="http://schemas.microsoft.com/office/drawing/2014/main" id="{0119AFDB-C42E-463D-B00B-B7C3F2C195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08F5CF-1000-4107-8B86-354403242C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707742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D6A8-8593-4C21-938E-8349B6D2FBE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F9A56A4-BCFE-444A-B799-3003156ECF65}"/>
              </a:ext>
            </a:extLst>
          </p:cNvPr>
          <p:cNvSpPr>
            <a:spLocks noGrp="1"/>
          </p:cNvSpPr>
          <p:nvPr>
            <p:ph type="dt" sz="half" idx="10"/>
          </p:nvPr>
        </p:nvSpPr>
        <p:spPr/>
        <p:txBody>
          <a:bodyPr/>
          <a:lstStyle/>
          <a:p>
            <a:fld id="{2A3090FF-0D07-44EF-BE91-92BA9AB775B9}" type="datetimeFigureOut">
              <a:rPr lang="en-AU" smtClean="0"/>
              <a:t>25/04/2023</a:t>
            </a:fld>
            <a:endParaRPr lang="en-AU"/>
          </a:p>
        </p:txBody>
      </p:sp>
      <p:sp>
        <p:nvSpPr>
          <p:cNvPr id="4" name="Footer Placeholder 3">
            <a:extLst>
              <a:ext uri="{FF2B5EF4-FFF2-40B4-BE49-F238E27FC236}">
                <a16:creationId xmlns:a16="http://schemas.microsoft.com/office/drawing/2014/main" id="{33661598-FDFF-4254-A4A3-B4A97936299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24BB6E-0C9C-4308-81D1-8B331EC18F2D}"/>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99738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1" y="-748389"/>
            <a:ext cx="7756149"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C5886A02-1DE7-4D1F-812D-8E48DA31D9E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p>
        </p:txBody>
      </p:sp>
      <p:sp>
        <p:nvSpPr>
          <p:cNvPr id="9" name="Text Placeholder 2">
            <a:extLst>
              <a:ext uri="{FF2B5EF4-FFF2-40B4-BE49-F238E27FC236}">
                <a16:creationId xmlns:a16="http://schemas.microsoft.com/office/drawing/2014/main" id="{3BBAF8E8-6BD7-44A0-90FF-4167695E26AE}"/>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pic>
        <p:nvPicPr>
          <p:cNvPr id="2" name="Picture 1" descr="UNSW Sydney Logo">
            <a:extLst>
              <a:ext uri="{FF2B5EF4-FFF2-40B4-BE49-F238E27FC236}">
                <a16:creationId xmlns:a16="http://schemas.microsoft.com/office/drawing/2014/main" id="{16367954-2926-486A-95D7-D57A05D0A1ED}"/>
              </a:ext>
            </a:extLst>
          </p:cNvPr>
          <p:cNvPicPr>
            <a:picLocks noChangeAspect="1"/>
          </p:cNvPicPr>
          <p:nvPr userDrawn="1"/>
        </p:nvPicPr>
        <p:blipFill>
          <a:blip r:embed="rId3"/>
          <a:srcRect/>
          <a:stretch/>
        </p:blipFill>
        <p:spPr>
          <a:xfrm>
            <a:off x="10667151" y="5261593"/>
            <a:ext cx="1188000" cy="1240241"/>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5" name="Title Placeholder 1">
            <a:extLst>
              <a:ext uri="{FF2B5EF4-FFF2-40B4-BE49-F238E27FC236}">
                <a16:creationId xmlns:a16="http://schemas.microsoft.com/office/drawing/2014/main" id="{731F86E2-22A6-454C-8159-2DC19FE6F9E2}"/>
              </a:ext>
            </a:extLst>
          </p:cNvPr>
          <p:cNvSpPr>
            <a:spLocks noGrp="1"/>
          </p:cNvSpPr>
          <p:nvPr>
            <p:ph type="title"/>
          </p:nvPr>
        </p:nvSpPr>
        <p:spPr>
          <a:xfrm>
            <a:off x="410400" y="345600"/>
            <a:ext cx="4812231" cy="4956162"/>
          </a:xfrm>
          <a:prstGeom prst="rect">
            <a:avLst/>
          </a:prstGeom>
        </p:spPr>
        <p:txBody>
          <a:bodyPr vert="horz" lIns="91440" tIns="45720" rIns="91440" bIns="45720" rtlCol="0" anchor="t" anchorCtr="0">
            <a:noAutofit/>
          </a:bodyPr>
          <a:lstStyle/>
          <a:p>
            <a:r>
              <a:rPr lang="en-US"/>
              <a:t>Click to edit Master title style</a:t>
            </a:r>
          </a:p>
        </p:txBody>
      </p:sp>
      <p:sp>
        <p:nvSpPr>
          <p:cNvPr id="6" name="Text Placeholder 2">
            <a:extLst>
              <a:ext uri="{FF2B5EF4-FFF2-40B4-BE49-F238E27FC236}">
                <a16:creationId xmlns:a16="http://schemas.microsoft.com/office/drawing/2014/main" id="{B5638188-B406-48E0-8C3F-15ACD21F3DC5}"/>
              </a:ext>
            </a:extLst>
          </p:cNvPr>
          <p:cNvSpPr>
            <a:spLocks noGrp="1"/>
          </p:cNvSpPr>
          <p:nvPr>
            <p:ph idx="1" hasCustomPrompt="1"/>
          </p:nvPr>
        </p:nvSpPr>
        <p:spPr>
          <a:xfrm>
            <a:off x="5598000" y="5011200"/>
            <a:ext cx="4730400" cy="370800"/>
          </a:xfrm>
          <a:prstGeom prst="rect">
            <a:avLst/>
          </a:prstGeom>
        </p:spPr>
        <p:txBody>
          <a:bodyPr vert="horz" lIns="91440" tIns="45720" rIns="91440" bIns="45720" rtlCol="0">
            <a:normAutofit/>
          </a:bodyPr>
          <a:lstStyle/>
          <a:p>
            <a:pPr lvl="0"/>
            <a:r>
              <a:rPr lang="en-GB"/>
              <a:t>Secondary details go here</a:t>
            </a:r>
          </a:p>
        </p:txBody>
      </p:sp>
      <p:sp>
        <p:nvSpPr>
          <p:cNvPr id="3" name="Picture Placeholder 2">
            <a:extLst>
              <a:ext uri="{FF2B5EF4-FFF2-40B4-BE49-F238E27FC236}">
                <a16:creationId xmlns:a16="http://schemas.microsoft.com/office/drawing/2014/main" id="{2990D705-58F1-4621-96D0-F0B963892461}"/>
              </a:ext>
            </a:extLst>
          </p:cNvPr>
          <p:cNvSpPr>
            <a:spLocks noGrp="1"/>
          </p:cNvSpPr>
          <p:nvPr>
            <p:ph type="pic" sz="quarter" idx="10"/>
          </p:nvPr>
        </p:nvSpPr>
        <p:spPr>
          <a:xfrm>
            <a:off x="5543550" y="-1"/>
            <a:ext cx="6663600"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87B7DB84-DBF6-43D5-A225-64A86E32A4E9}"/>
              </a:ext>
            </a:extLst>
          </p:cNvPr>
          <p:cNvPicPr>
            <a:picLocks noChangeAspect="1"/>
          </p:cNvPicPr>
          <p:nvPr userDrawn="1"/>
        </p:nvPicPr>
        <p:blipFill>
          <a:blip r:embed="rId3"/>
          <a:srcRect/>
          <a:stretch/>
        </p:blipFill>
        <p:spPr>
          <a:xfrm>
            <a:off x="412071" y="5320585"/>
            <a:ext cx="1188000" cy="1240241"/>
          </a:xfrm>
          <a:prstGeom prst="rect">
            <a:avLst/>
          </a:prstGeom>
        </p:spPr>
      </p:pic>
    </p:spTree>
    <p:extLst>
      <p:ext uri="{BB962C8B-B14F-4D97-AF65-F5344CB8AC3E}">
        <p14:creationId xmlns:p14="http://schemas.microsoft.com/office/powerpoint/2010/main" val="348136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US"/>
              <a:t>Click to edit Master title style</a:t>
            </a:r>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a:srcRect/>
          <a:stretch/>
        </p:blipFill>
        <p:spPr>
          <a:xfrm>
            <a:off x="10735975" y="5300921"/>
            <a:ext cx="1188000" cy="1240241"/>
          </a:xfrm>
          <a:prstGeom prst="rect">
            <a:avLst/>
          </a:prstGeom>
        </p:spPr>
      </p:pic>
    </p:spTree>
    <p:extLst>
      <p:ext uri="{BB962C8B-B14F-4D97-AF65-F5344CB8AC3E}">
        <p14:creationId xmlns:p14="http://schemas.microsoft.com/office/powerpoint/2010/main" val="361942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0" y="1"/>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sp>
        <p:nvSpPr>
          <p:cNvPr id="5" name="Title Placeholder 1">
            <a:extLst>
              <a:ext uri="{FF2B5EF4-FFF2-40B4-BE49-F238E27FC236}">
                <a16:creationId xmlns:a16="http://schemas.microsoft.com/office/drawing/2014/main" id="{2D2519EB-A5E4-4600-B620-DAE568D00CAB}"/>
              </a:ext>
            </a:extLst>
          </p:cNvPr>
          <p:cNvSpPr>
            <a:spLocks noGrp="1"/>
          </p:cNvSpPr>
          <p:nvPr>
            <p:ph type="title"/>
          </p:nvPr>
        </p:nvSpPr>
        <p:spPr>
          <a:xfrm>
            <a:off x="410400" y="3211200"/>
            <a:ext cx="11268000" cy="1785600"/>
          </a:xfrm>
          <a:prstGeom prst="rect">
            <a:avLst/>
          </a:prstGeom>
        </p:spPr>
        <p:txBody>
          <a:bodyPr vert="horz" lIns="91440" tIns="45720" rIns="91440" bIns="45720" rtlCol="0" anchor="t" anchorCtr="0">
            <a:noAutofit/>
          </a:bodyPr>
          <a:lstStyle/>
          <a:p>
            <a:r>
              <a:rPr lang="en-US"/>
              <a:t>Click to edit Master title style</a:t>
            </a:r>
          </a:p>
        </p:txBody>
      </p:sp>
      <p:sp>
        <p:nvSpPr>
          <p:cNvPr id="6" name="Text Placeholder 2">
            <a:extLst>
              <a:ext uri="{FF2B5EF4-FFF2-40B4-BE49-F238E27FC236}">
                <a16:creationId xmlns:a16="http://schemas.microsoft.com/office/drawing/2014/main" id="{D58515C2-9BB5-4C9A-BBC5-7F4A491DD6EC}"/>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pic>
        <p:nvPicPr>
          <p:cNvPr id="2" name="Picture 1" descr="UNSW Sydney Logo">
            <a:extLst>
              <a:ext uri="{FF2B5EF4-FFF2-40B4-BE49-F238E27FC236}">
                <a16:creationId xmlns:a16="http://schemas.microsoft.com/office/drawing/2014/main" id="{21B83991-6CB1-46A6-A70E-59562F1A4541}"/>
              </a:ext>
            </a:extLst>
          </p:cNvPr>
          <p:cNvPicPr>
            <a:picLocks noChangeAspect="1"/>
          </p:cNvPicPr>
          <p:nvPr userDrawn="1"/>
        </p:nvPicPr>
        <p:blipFill>
          <a:blip r:embed="rId3"/>
          <a:srcRect/>
          <a:stretch/>
        </p:blipFill>
        <p:spPr>
          <a:xfrm>
            <a:off x="10735975" y="5300921"/>
            <a:ext cx="1188000" cy="1240241"/>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407673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6605EE-6C12-4B09-B328-5FC771964EB0}"/>
              </a:ext>
            </a:extLst>
          </p:cNvPr>
          <p:cNvSpPr>
            <a:spLocks noGrp="1"/>
          </p:cNvSpPr>
          <p:nvPr>
            <p:ph type="dt" sz="half" idx="10"/>
          </p:nvPr>
        </p:nvSpPr>
        <p:spPr/>
        <p:txBody>
          <a:bodyPr/>
          <a:lstStyle/>
          <a:p>
            <a:fld id="{2A3090FF-0D07-44EF-BE91-92BA9AB775B9}" type="datetimeFigureOut">
              <a:rPr lang="en-AU" smtClean="0"/>
              <a:t>25/04/2023</a:t>
            </a:fld>
            <a:endParaRPr lang="en-AU"/>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74817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695-8E0F-403A-9CD7-62C032F769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5A9F9-AE68-4F94-9E5E-068EE3734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93A7560-CAFD-4E61-95FB-BDA485201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9DDD9F1-1A2C-48B2-B5C9-C73A7289C320}"/>
              </a:ext>
            </a:extLst>
          </p:cNvPr>
          <p:cNvSpPr>
            <a:spLocks noGrp="1"/>
          </p:cNvSpPr>
          <p:nvPr>
            <p:ph type="dt" sz="half" idx="10"/>
          </p:nvPr>
        </p:nvSpPr>
        <p:spPr/>
        <p:txBody>
          <a:bodyPr/>
          <a:lstStyle/>
          <a:p>
            <a:fld id="{2A3090FF-0D07-44EF-BE91-92BA9AB775B9}" type="datetimeFigureOut">
              <a:rPr lang="en-AU" smtClean="0"/>
              <a:t>25/04/2023</a:t>
            </a:fld>
            <a:endParaRPr lang="en-AU"/>
          </a:p>
        </p:txBody>
      </p:sp>
      <p:sp>
        <p:nvSpPr>
          <p:cNvPr id="6" name="Footer Placeholder 5">
            <a:extLst>
              <a:ext uri="{FF2B5EF4-FFF2-40B4-BE49-F238E27FC236}">
                <a16:creationId xmlns:a16="http://schemas.microsoft.com/office/drawing/2014/main" id="{6B3D520C-6BAD-40E9-A2B0-8BFA83635E1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604E87-51E9-4833-AA93-39FB9ED72B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93220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467-6CA3-4111-A4AE-FFD0F459C1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09CDFA-8C89-4FC7-83CB-4B6BD3F0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0D324-2CEE-48D7-AB8D-9EB56FF32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5C84E4-E747-422F-823D-ABB103E22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CBDB2-558E-4410-815E-BC17CE86E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D73ABA-F022-4A2D-BC50-6EFA1A189B4A}"/>
              </a:ext>
            </a:extLst>
          </p:cNvPr>
          <p:cNvSpPr>
            <a:spLocks noGrp="1"/>
          </p:cNvSpPr>
          <p:nvPr>
            <p:ph type="dt" sz="half" idx="10"/>
          </p:nvPr>
        </p:nvSpPr>
        <p:spPr/>
        <p:txBody>
          <a:bodyPr/>
          <a:lstStyle/>
          <a:p>
            <a:fld id="{2A3090FF-0D07-44EF-BE91-92BA9AB775B9}" type="datetimeFigureOut">
              <a:rPr lang="en-AU" smtClean="0"/>
              <a:t>25/04/2023</a:t>
            </a:fld>
            <a:endParaRPr lang="en-AU"/>
          </a:p>
        </p:txBody>
      </p:sp>
      <p:sp>
        <p:nvSpPr>
          <p:cNvPr id="8" name="Footer Placeholder 7">
            <a:extLst>
              <a:ext uri="{FF2B5EF4-FFF2-40B4-BE49-F238E27FC236}">
                <a16:creationId xmlns:a16="http://schemas.microsoft.com/office/drawing/2014/main" id="{0119AFDB-C42E-463D-B00B-B7C3F2C195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08F5CF-1000-4107-8B86-354403242C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22148007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a:t>Title goes here</a:t>
            </a:r>
            <a:endParaRPr lang="en-US"/>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410400" y="6289200"/>
            <a:ext cx="4730400" cy="370800"/>
          </a:xfrm>
          <a:prstGeom prst="rect">
            <a:avLst/>
          </a:prstGeom>
        </p:spPr>
        <p:txBody>
          <a:bodyPr vert="horz" lIns="91440" tIns="45720" rIns="91440" bIns="45720" rtlCol="0">
            <a:normAutofit/>
          </a:bodyPr>
          <a:lstStyle/>
          <a:p>
            <a:pPr lvl="0"/>
            <a:r>
              <a:rPr lang="en-GB"/>
              <a:t>Click to edit Master text styles</a:t>
            </a:r>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2" r:id="rId3"/>
    <p:sldLayoutId id="2147483651" r:id="rId4"/>
    <p:sldLayoutId id="2147483653" r:id="rId5"/>
    <p:sldLayoutId id="2147483650" r:id="rId6"/>
  </p:sldLayoutIdLst>
  <p:txStyles>
    <p:title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090FF-0D07-44EF-BE91-92BA9AB775B9}" type="datetimeFigureOut">
              <a:rPr lang="en-AU" smtClean="0"/>
              <a:t>25/04/2023</a:t>
            </a:fld>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8" name="Rectangle 7">
            <a:extLst>
              <a:ext uri="{FF2B5EF4-FFF2-40B4-BE49-F238E27FC236}">
                <a16:creationId xmlns:a16="http://schemas.microsoft.com/office/drawing/2014/main" id="{FA7CA2B4-C8AB-4F09-B260-BA7609DF079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NSW Sydney Logo">
            <a:extLst>
              <a:ext uri="{FF2B5EF4-FFF2-40B4-BE49-F238E27FC236}">
                <a16:creationId xmlns:a16="http://schemas.microsoft.com/office/drawing/2014/main" id="{84EF7EA2-D124-438C-BF7A-68B3D6878301}"/>
              </a:ext>
            </a:extLst>
          </p:cNvPr>
          <p:cNvPicPr>
            <a:picLocks noChangeAspect="1"/>
          </p:cNvPicPr>
          <p:nvPr userDrawn="1"/>
        </p:nvPicPr>
        <p:blipFill>
          <a:blip r:embed="rId6"/>
          <a:srcRect/>
          <a:stretch/>
        </p:blipFill>
        <p:spPr>
          <a:xfrm>
            <a:off x="11526898" y="6196827"/>
            <a:ext cx="540000" cy="563746"/>
          </a:xfrm>
          <a:prstGeom prst="rect">
            <a:avLst/>
          </a:prstGeom>
        </p:spPr>
      </p:pic>
    </p:spTree>
    <p:extLst>
      <p:ext uri="{BB962C8B-B14F-4D97-AF65-F5344CB8AC3E}">
        <p14:creationId xmlns:p14="http://schemas.microsoft.com/office/powerpoint/2010/main" val="3623885719"/>
      </p:ext>
    </p:extLst>
  </p:cSld>
  <p:clrMap bg1="lt1" tx1="dk1" bg2="lt2" tx2="dk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090FF-0D07-44EF-BE91-92BA9AB775B9}" type="datetimeFigureOut">
              <a:rPr lang="en-AU" smtClean="0"/>
              <a:t>25/04/2023</a:t>
            </a:fld>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7" name="Rectangle 6">
            <a:extLst>
              <a:ext uri="{FF2B5EF4-FFF2-40B4-BE49-F238E27FC236}">
                <a16:creationId xmlns:a16="http://schemas.microsoft.com/office/drawing/2014/main" id="{07FD9B66-E5D8-458F-B15F-FCAE5CAD781F}"/>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6"/>
          <a:srcRect/>
          <a:stretch/>
        </p:blipFill>
        <p:spPr>
          <a:xfrm>
            <a:off x="11526898" y="6196827"/>
            <a:ext cx="540000" cy="563746"/>
          </a:xfrm>
          <a:prstGeom prst="rect">
            <a:avLst/>
          </a:prstGeom>
        </p:spPr>
      </p:pic>
    </p:spTree>
    <p:extLst>
      <p:ext uri="{BB962C8B-B14F-4D97-AF65-F5344CB8AC3E}">
        <p14:creationId xmlns:p14="http://schemas.microsoft.com/office/powerpoint/2010/main" val="2992154541"/>
      </p:ext>
    </p:extLst>
  </p:cSld>
  <p:clrMap bg1="lt1" tx1="dk1" bg2="lt2" tx2="dk2" accent1="accent1" accent2="accent2" accent3="accent3" accent4="accent4" accent5="accent5" accent6="accent6" hlink="hlink" folHlink="folHlink"/>
  <p:sldLayoutIdLst>
    <p:sldLayoutId id="2147483683" r:id="rId1"/>
    <p:sldLayoutId id="2147483685" r:id="rId2"/>
    <p:sldLayoutId id="2147483686" r:id="rId3"/>
    <p:sldLayoutId id="21474836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rag-h/mtrn4230_course_development"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D08D1F-365C-4A4D-9384-6E4528956C8D}"/>
              </a:ext>
            </a:extLst>
          </p:cNvPr>
          <p:cNvSpPr>
            <a:spLocks noGrp="1"/>
          </p:cNvSpPr>
          <p:nvPr>
            <p:ph type="title"/>
          </p:nvPr>
        </p:nvSpPr>
        <p:spPr/>
        <p:txBody>
          <a:bodyPr/>
          <a:lstStyle/>
          <a:p>
            <a:r>
              <a:rPr lang="en-AU" sz="4800" dirty="0"/>
              <a:t>Real Time Data Exchange (RDTE) Toolbox</a:t>
            </a:r>
          </a:p>
        </p:txBody>
      </p:sp>
      <p:pic>
        <p:nvPicPr>
          <p:cNvPr id="3" name="Picture Placeholder 2" descr="A picture containing floor, indoor&#10;&#10;Description automatically generated">
            <a:extLst>
              <a:ext uri="{FF2B5EF4-FFF2-40B4-BE49-F238E27FC236}">
                <a16:creationId xmlns:a16="http://schemas.microsoft.com/office/drawing/2014/main" id="{59CE203C-49C7-4587-9984-0DBE3A7B9D8C}"/>
              </a:ext>
            </a:extLst>
          </p:cNvPr>
          <p:cNvPicPr>
            <a:picLocks noGrp="1" noChangeAspect="1"/>
          </p:cNvPicPr>
          <p:nvPr>
            <p:ph type="pic" sz="quarter" idx="10"/>
          </p:nvPr>
        </p:nvPicPr>
        <p:blipFill>
          <a:blip r:embed="rId2"/>
          <a:srcRect l="27826" r="27826"/>
          <a:stretch>
            <a:fillRect/>
          </a:stretch>
        </p:blipFill>
        <p:spPr/>
      </p:pic>
      <p:sp>
        <p:nvSpPr>
          <p:cNvPr id="6" name="Content Placeholder 5">
            <a:extLst>
              <a:ext uri="{FF2B5EF4-FFF2-40B4-BE49-F238E27FC236}">
                <a16:creationId xmlns:a16="http://schemas.microsoft.com/office/drawing/2014/main" id="{CBE663D9-E119-D897-F935-D0167216BB2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00123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movej</a:t>
            </a:r>
            <a:r>
              <a:rPr lang="en-AU" dirty="0"/>
              <a:t> : example usage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a:xfrm>
            <a:off x="7833360" y="382778"/>
            <a:ext cx="3880104" cy="767493"/>
          </a:xfrm>
        </p:spPr>
        <p:txBody>
          <a:bodyPr>
            <a:normAutofit/>
          </a:bodyPr>
          <a:lstStyle/>
          <a:p>
            <a:pPr>
              <a:buNone/>
            </a:pPr>
            <a:r>
              <a:rPr lang="en-US" sz="1200" b="0" i="0" dirty="0">
                <a:effectLst/>
                <a:latin typeface="Menlo"/>
              </a:rPr>
              <a:t>target = [-588.53, -300, 200, 2.2214, -2.2214, 0.00];</a:t>
            </a:r>
          </a:p>
        </p:txBody>
      </p:sp>
      <p:graphicFrame>
        <p:nvGraphicFramePr>
          <p:cNvPr id="4" name="Table 4">
            <a:extLst>
              <a:ext uri="{FF2B5EF4-FFF2-40B4-BE49-F238E27FC236}">
                <a16:creationId xmlns:a16="http://schemas.microsoft.com/office/drawing/2014/main" id="{F3FA9572-D694-4A94-54EF-586B0E4418A7}"/>
              </a:ext>
            </a:extLst>
          </p:cNvPr>
          <p:cNvGraphicFramePr>
            <a:graphicFrameLocks noGrp="1"/>
          </p:cNvGraphicFramePr>
          <p:nvPr>
            <p:extLst>
              <p:ext uri="{D42A27DB-BD31-4B8C-83A1-F6EECF244321}">
                <p14:modId xmlns:p14="http://schemas.microsoft.com/office/powerpoint/2010/main" val="1157203690"/>
              </p:ext>
            </p:extLst>
          </p:nvPr>
        </p:nvGraphicFramePr>
        <p:xfrm>
          <a:off x="0" y="1129217"/>
          <a:ext cx="12192000" cy="5728783"/>
        </p:xfrm>
        <a:graphic>
          <a:graphicData uri="http://schemas.openxmlformats.org/drawingml/2006/table">
            <a:tbl>
              <a:tblPr firstRow="1" bandRow="1">
                <a:tableStyleId>{5C22544A-7EE6-4342-B048-85BDC9FD1C3A}</a:tableStyleId>
              </a:tblPr>
              <a:tblGrid>
                <a:gridCol w="3968496">
                  <a:extLst>
                    <a:ext uri="{9D8B030D-6E8A-4147-A177-3AD203B41FA5}">
                      <a16:colId xmlns:a16="http://schemas.microsoft.com/office/drawing/2014/main" val="105738236"/>
                    </a:ext>
                  </a:extLst>
                </a:gridCol>
                <a:gridCol w="8223504">
                  <a:extLst>
                    <a:ext uri="{9D8B030D-6E8A-4147-A177-3AD203B41FA5}">
                      <a16:colId xmlns:a16="http://schemas.microsoft.com/office/drawing/2014/main" val="2505876034"/>
                    </a:ext>
                  </a:extLst>
                </a:gridCol>
              </a:tblGrid>
              <a:tr h="345695">
                <a:tc>
                  <a:txBody>
                    <a:bodyPr/>
                    <a:lstStyle/>
                    <a:p>
                      <a:endParaRPr lang="en-AU" dirty="0"/>
                    </a:p>
                  </a:txBody>
                  <a:tcPr/>
                </a:tc>
                <a:tc>
                  <a:txBody>
                    <a:bodyPr/>
                    <a:lstStyle/>
                    <a:p>
                      <a:r>
                        <a:rPr lang="en-AU" dirty="0"/>
                        <a:t>command</a:t>
                      </a:r>
                    </a:p>
                  </a:txBody>
                  <a:tcPr/>
                </a:tc>
                <a:extLst>
                  <a:ext uri="{0D108BD9-81ED-4DB2-BD59-A6C34878D82A}">
                    <a16:rowId xmlns:a16="http://schemas.microsoft.com/office/drawing/2014/main" val="4141106631"/>
                  </a:ext>
                </a:extLst>
              </a:tr>
              <a:tr h="604966">
                <a:tc>
                  <a:txBody>
                    <a:bodyPr/>
                    <a:lstStyle/>
                    <a:p>
                      <a:r>
                        <a:rPr lang="en-AU" sz="1400" dirty="0"/>
                        <a:t>Output pose and input </a:t>
                      </a:r>
                      <a:r>
                        <a:rPr lang="en-AU" sz="1400" dirty="0" err="1"/>
                        <a:t>xyzrpy</a:t>
                      </a:r>
                      <a:r>
                        <a:rPr lang="en-AU" sz="14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pose = </a:t>
                      </a:r>
                      <a:r>
                        <a:rPr lang="en-AU" sz="1600" dirty="0" err="1"/>
                        <a:t>rtde.movej</a:t>
                      </a:r>
                      <a:r>
                        <a:rPr lang="en-AU" sz="1600" dirty="0"/>
                        <a:t>(target)</a:t>
                      </a:r>
                    </a:p>
                    <a:p>
                      <a:endParaRPr lang="en-AU" sz="1600" dirty="0"/>
                    </a:p>
                  </a:txBody>
                  <a:tcPr/>
                </a:tc>
                <a:extLst>
                  <a:ext uri="{0D108BD9-81ED-4DB2-BD59-A6C34878D82A}">
                    <a16:rowId xmlns:a16="http://schemas.microsoft.com/office/drawing/2014/main" val="2730421959"/>
                  </a:ext>
                </a:extLst>
              </a:tr>
              <a:tr h="777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and joint position and input </a:t>
                      </a:r>
                      <a:r>
                        <a:rPr lang="en-AU" sz="1400" dirty="0" err="1"/>
                        <a:t>xyzrpy</a:t>
                      </a:r>
                      <a:endParaRPr lang="en-AU" sz="1400" dirty="0"/>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a:t>
                      </a:r>
                      <a:r>
                        <a:rPr lang="en-AU" sz="1600" dirty="0"/>
                        <a:t>] = </a:t>
                      </a:r>
                      <a:r>
                        <a:rPr lang="en-AU" sz="1600" dirty="0" err="1"/>
                        <a:t>rtde.movej</a:t>
                      </a:r>
                      <a:r>
                        <a:rPr lang="en-AU" sz="1600" dirty="0"/>
                        <a:t>(target)</a:t>
                      </a:r>
                    </a:p>
                    <a:p>
                      <a:endParaRPr lang="en-AU" sz="1600" dirty="0"/>
                    </a:p>
                  </a:txBody>
                  <a:tcPr/>
                </a:tc>
                <a:extLst>
                  <a:ext uri="{0D108BD9-81ED-4DB2-BD59-A6C34878D82A}">
                    <a16:rowId xmlns:a16="http://schemas.microsoft.com/office/drawing/2014/main" val="2001341711"/>
                  </a:ext>
                </a:extLst>
              </a:tr>
              <a:tr h="604966">
                <a:tc>
                  <a:txBody>
                    <a:bodyPr/>
                    <a:lstStyle/>
                    <a:p>
                      <a:r>
                        <a:rPr lang="en-AU" sz="1400" dirty="0"/>
                        <a:t>Output pose, joint position, joint velocity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 </a:t>
                      </a:r>
                      <a:r>
                        <a:rPr lang="en-AU" sz="1600" dirty="0" err="1"/>
                        <a:t>rtde.movej</a:t>
                      </a:r>
                      <a:r>
                        <a:rPr lang="en-AU" sz="1600" dirty="0"/>
                        <a:t>(target)</a:t>
                      </a:r>
                    </a:p>
                    <a:p>
                      <a:endParaRPr lang="en-AU" sz="1600" dirty="0"/>
                    </a:p>
                  </a:txBody>
                  <a:tcPr/>
                </a:tc>
                <a:extLst>
                  <a:ext uri="{0D108BD9-81ED-4DB2-BD59-A6C34878D82A}">
                    <a16:rowId xmlns:a16="http://schemas.microsoft.com/office/drawing/2014/main" val="3546052910"/>
                  </a:ext>
                </a:extLst>
              </a:tr>
              <a:tr h="777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joint position, joint velocity, joint acceleration</a:t>
                      </a:r>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a:t>
                      </a:r>
                      <a:r>
                        <a:rPr lang="en-AU" sz="1600" dirty="0" err="1"/>
                        <a:t>jointAcc</a:t>
                      </a:r>
                      <a:r>
                        <a:rPr lang="en-AU" sz="1600" dirty="0"/>
                        <a:t>] = </a:t>
                      </a:r>
                      <a:r>
                        <a:rPr lang="en-AU" sz="1600" dirty="0" err="1"/>
                        <a:t>rtde.movej</a:t>
                      </a:r>
                      <a:r>
                        <a:rPr lang="en-AU" sz="1600" dirty="0"/>
                        <a:t>(target)</a:t>
                      </a:r>
                    </a:p>
                    <a:p>
                      <a:endParaRPr lang="en-AU" sz="1600" dirty="0"/>
                    </a:p>
                  </a:txBody>
                  <a:tcPr/>
                </a:tc>
                <a:extLst>
                  <a:ext uri="{0D108BD9-81ED-4DB2-BD59-A6C34878D82A}">
                    <a16:rowId xmlns:a16="http://schemas.microsoft.com/office/drawing/2014/main" val="3511470003"/>
                  </a:ext>
                </a:extLst>
              </a:tr>
              <a:tr h="541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joint position, joint velocity, joint acceleration, joint torque</a:t>
                      </a:r>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a:t>
                      </a:r>
                      <a:r>
                        <a:rPr lang="en-AU" sz="1600" dirty="0" err="1"/>
                        <a:t>jointAcc</a:t>
                      </a:r>
                      <a:r>
                        <a:rPr lang="en-AU" sz="1600" dirty="0"/>
                        <a:t>, </a:t>
                      </a:r>
                      <a:r>
                        <a:rPr lang="en-AU" sz="1600" dirty="0" err="1"/>
                        <a:t>jointTor</a:t>
                      </a:r>
                      <a:r>
                        <a:rPr lang="en-AU" sz="1600" dirty="0"/>
                        <a:t>] = </a:t>
                      </a:r>
                      <a:r>
                        <a:rPr lang="en-AU" sz="1600" dirty="0" err="1"/>
                        <a:t>rtde.movej</a:t>
                      </a:r>
                      <a:r>
                        <a:rPr lang="en-AU" sz="1600" dirty="0"/>
                        <a:t>(target)</a:t>
                      </a:r>
                    </a:p>
                    <a:p>
                      <a:endParaRPr lang="en-AU" sz="1600" dirty="0"/>
                    </a:p>
                  </a:txBody>
                  <a:tcPr/>
                </a:tc>
                <a:extLst>
                  <a:ext uri="{0D108BD9-81ED-4DB2-BD59-A6C34878D82A}">
                    <a16:rowId xmlns:a16="http://schemas.microsoft.com/office/drawing/2014/main" val="2881670524"/>
                  </a:ext>
                </a:extLst>
              </a:tr>
              <a:tr h="429204">
                <a:tc>
                  <a:txBody>
                    <a:bodyPr/>
                    <a:lstStyle/>
                    <a:p>
                      <a:r>
                        <a:rPr lang="en-AU" sz="1400" dirty="0"/>
                        <a:t>Only want joint 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 </a:t>
                      </a:r>
                      <a:r>
                        <a:rPr lang="en-AU" sz="1600" dirty="0" err="1"/>
                        <a:t>rtde.movej</a:t>
                      </a:r>
                      <a:r>
                        <a:rPr lang="en-AU" sz="1600" dirty="0"/>
                        <a:t>(target)</a:t>
                      </a:r>
                    </a:p>
                    <a:p>
                      <a:endParaRPr lang="en-AU" sz="1600" dirty="0"/>
                    </a:p>
                  </a:txBody>
                  <a:tcPr/>
                </a:tc>
                <a:extLst>
                  <a:ext uri="{0D108BD9-81ED-4DB2-BD59-A6C34878D82A}">
                    <a16:rowId xmlns:a16="http://schemas.microsoft.com/office/drawing/2014/main" val="2176460746"/>
                  </a:ext>
                </a:extLst>
              </a:tr>
              <a:tr h="492724">
                <a:tc>
                  <a:txBody>
                    <a:bodyPr/>
                    <a:lstStyle/>
                    <a:p>
                      <a:r>
                        <a:rPr lang="en-AU" sz="1400" dirty="0"/>
                        <a:t>Only want joint velocity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 </a:t>
                      </a:r>
                      <a:r>
                        <a:rPr lang="en-AU" sz="1600" dirty="0" err="1"/>
                        <a:t>rtde.movej</a:t>
                      </a:r>
                      <a:r>
                        <a:rPr lang="en-AU" sz="1600" dirty="0"/>
                        <a:t>(target)</a:t>
                      </a:r>
                    </a:p>
                  </a:txBody>
                  <a:tcPr/>
                </a:tc>
                <a:extLst>
                  <a:ext uri="{0D108BD9-81ED-4DB2-BD59-A6C34878D82A}">
                    <a16:rowId xmlns:a16="http://schemas.microsoft.com/office/drawing/2014/main" val="3285598154"/>
                  </a:ext>
                </a:extLst>
              </a:tr>
              <a:tr h="794099">
                <a:tc>
                  <a:txBody>
                    <a:bodyPr/>
                    <a:lstStyle/>
                    <a:p>
                      <a:r>
                        <a:rPr lang="en-AU" sz="1400" dirty="0"/>
                        <a:t>Want joint position and joint acceleration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a:t>
                      </a:r>
                      <a:r>
                        <a:rPr lang="en-AU" sz="1600" dirty="0" err="1"/>
                        <a:t>jointAcc</a:t>
                      </a:r>
                      <a:r>
                        <a:rPr lang="en-AU" sz="1600" dirty="0"/>
                        <a:t>] = </a:t>
                      </a:r>
                      <a:r>
                        <a:rPr lang="en-AU" sz="1600" dirty="0" err="1"/>
                        <a:t>rtde.movej</a:t>
                      </a:r>
                      <a:r>
                        <a:rPr lang="en-AU" sz="1600" dirty="0"/>
                        <a:t>(target)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600" dirty="0"/>
                    </a:p>
                  </a:txBody>
                  <a:tcPr/>
                </a:tc>
                <a:extLst>
                  <a:ext uri="{0D108BD9-81ED-4DB2-BD59-A6C34878D82A}">
                    <a16:rowId xmlns:a16="http://schemas.microsoft.com/office/drawing/2014/main" val="1907353828"/>
                  </a:ext>
                </a:extLst>
              </a:tr>
            </a:tbl>
          </a:graphicData>
        </a:graphic>
      </p:graphicFrame>
      <p:sp>
        <p:nvSpPr>
          <p:cNvPr id="5" name="Content Placeholder 2">
            <a:extLst>
              <a:ext uri="{FF2B5EF4-FFF2-40B4-BE49-F238E27FC236}">
                <a16:creationId xmlns:a16="http://schemas.microsoft.com/office/drawing/2014/main" id="{8BBE67B5-7A16-BF44-A7FD-956336CE15DE}"/>
              </a:ext>
            </a:extLst>
          </p:cNvPr>
          <p:cNvSpPr txBox="1">
            <a:spLocks/>
          </p:cNvSpPr>
          <p:nvPr/>
        </p:nvSpPr>
        <p:spPr>
          <a:xfrm>
            <a:off x="1456944" y="5383272"/>
            <a:ext cx="7193280" cy="767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latin typeface="Menlo"/>
            </a:endParaRPr>
          </a:p>
        </p:txBody>
      </p:sp>
    </p:spTree>
    <p:extLst>
      <p:ext uri="{BB962C8B-B14F-4D97-AF65-F5344CB8AC3E}">
        <p14:creationId xmlns:p14="http://schemas.microsoft.com/office/powerpoint/2010/main" val="115199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movej</a:t>
            </a:r>
            <a:r>
              <a:rPr lang="en-AU" dirty="0"/>
              <a:t> : example usage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a:xfrm>
            <a:off x="7260336" y="382778"/>
            <a:ext cx="4453128" cy="767493"/>
          </a:xfrm>
        </p:spPr>
        <p:txBody>
          <a:bodyPr>
            <a:normAutofit/>
          </a:bodyPr>
          <a:lstStyle/>
          <a:p>
            <a:pPr>
              <a:buNone/>
            </a:pPr>
            <a:r>
              <a:rPr lang="en-US" sz="1200" b="0" i="0" dirty="0">
                <a:effectLst/>
                <a:latin typeface="Menlo"/>
              </a:rPr>
              <a:t>target = [-2.4670   -2.1287   -1.6192   -0.9645    1.5708   -2.4670];</a:t>
            </a:r>
          </a:p>
        </p:txBody>
      </p:sp>
      <p:graphicFrame>
        <p:nvGraphicFramePr>
          <p:cNvPr id="4" name="Table 4">
            <a:extLst>
              <a:ext uri="{FF2B5EF4-FFF2-40B4-BE49-F238E27FC236}">
                <a16:creationId xmlns:a16="http://schemas.microsoft.com/office/drawing/2014/main" id="{F3FA9572-D694-4A94-54EF-586B0E4418A7}"/>
              </a:ext>
            </a:extLst>
          </p:cNvPr>
          <p:cNvGraphicFramePr>
            <a:graphicFrameLocks noGrp="1"/>
          </p:cNvGraphicFramePr>
          <p:nvPr>
            <p:extLst>
              <p:ext uri="{D42A27DB-BD31-4B8C-83A1-F6EECF244321}">
                <p14:modId xmlns:p14="http://schemas.microsoft.com/office/powerpoint/2010/main" val="183179036"/>
              </p:ext>
            </p:extLst>
          </p:nvPr>
        </p:nvGraphicFramePr>
        <p:xfrm>
          <a:off x="0" y="1129216"/>
          <a:ext cx="12192000" cy="5728784"/>
        </p:xfrm>
        <a:graphic>
          <a:graphicData uri="http://schemas.openxmlformats.org/drawingml/2006/table">
            <a:tbl>
              <a:tblPr firstRow="1" bandRow="1">
                <a:tableStyleId>{5C22544A-7EE6-4342-B048-85BDC9FD1C3A}</a:tableStyleId>
              </a:tblPr>
              <a:tblGrid>
                <a:gridCol w="3968496">
                  <a:extLst>
                    <a:ext uri="{9D8B030D-6E8A-4147-A177-3AD203B41FA5}">
                      <a16:colId xmlns:a16="http://schemas.microsoft.com/office/drawing/2014/main" val="105738236"/>
                    </a:ext>
                  </a:extLst>
                </a:gridCol>
                <a:gridCol w="8223504">
                  <a:extLst>
                    <a:ext uri="{9D8B030D-6E8A-4147-A177-3AD203B41FA5}">
                      <a16:colId xmlns:a16="http://schemas.microsoft.com/office/drawing/2014/main" val="2505876034"/>
                    </a:ext>
                  </a:extLst>
                </a:gridCol>
              </a:tblGrid>
              <a:tr h="393515">
                <a:tc>
                  <a:txBody>
                    <a:bodyPr/>
                    <a:lstStyle/>
                    <a:p>
                      <a:endParaRPr lang="en-AU" dirty="0"/>
                    </a:p>
                  </a:txBody>
                  <a:tcPr/>
                </a:tc>
                <a:tc>
                  <a:txBody>
                    <a:bodyPr/>
                    <a:lstStyle/>
                    <a:p>
                      <a:r>
                        <a:rPr lang="en-AU" dirty="0"/>
                        <a:t>command</a:t>
                      </a:r>
                    </a:p>
                  </a:txBody>
                  <a:tcPr/>
                </a:tc>
                <a:extLst>
                  <a:ext uri="{0D108BD9-81ED-4DB2-BD59-A6C34878D82A}">
                    <a16:rowId xmlns:a16="http://schemas.microsoft.com/office/drawing/2014/main" val="4141106631"/>
                  </a:ext>
                </a:extLst>
              </a:tr>
              <a:tr h="650872">
                <a:tc>
                  <a:txBody>
                    <a:bodyPr/>
                    <a:lstStyle/>
                    <a:p>
                      <a:r>
                        <a:rPr lang="en-AU" sz="1200" dirty="0"/>
                        <a:t>Output pose and input joint position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pose = </a:t>
                      </a:r>
                      <a:r>
                        <a:rPr lang="en-AU" sz="1400" dirty="0" err="1"/>
                        <a:t>rtde.movej</a:t>
                      </a:r>
                      <a:r>
                        <a:rPr lang="en-AU" sz="1400" dirty="0"/>
                        <a:t>(</a:t>
                      </a:r>
                      <a:r>
                        <a:rPr lang="en-AU" sz="1400" dirty="0" err="1"/>
                        <a:t>target,’joint</a:t>
                      </a:r>
                      <a:r>
                        <a:rPr lang="en-AU" sz="1400" dirty="0"/>
                        <a:t>’)</a:t>
                      </a:r>
                    </a:p>
                    <a:p>
                      <a:endParaRPr lang="en-AU" sz="1400" dirty="0"/>
                    </a:p>
                  </a:txBody>
                  <a:tcPr/>
                </a:tc>
                <a:extLst>
                  <a:ext uri="{0D108BD9-81ED-4DB2-BD59-A6C34878D82A}">
                    <a16:rowId xmlns:a16="http://schemas.microsoft.com/office/drawing/2014/main" val="2730421959"/>
                  </a:ext>
                </a:extLst>
              </a:tr>
              <a:tr h="6886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Output pose, joint position, joint velocity, joint acceleration, joint torque and input joint positions</a:t>
                      </a:r>
                    </a:p>
                    <a:p>
                      <a:endParaRPr lang="en-A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a:t>
                      </a:r>
                      <a:r>
                        <a:rPr lang="en-AU" sz="1400" dirty="0" err="1"/>
                        <a:t>pose,jointPos,jointVel</a:t>
                      </a:r>
                      <a:r>
                        <a:rPr lang="en-AU" sz="1400" dirty="0"/>
                        <a:t>, </a:t>
                      </a:r>
                      <a:r>
                        <a:rPr lang="en-AU" sz="1400" dirty="0" err="1"/>
                        <a:t>jointAcc</a:t>
                      </a:r>
                      <a:r>
                        <a:rPr lang="en-AU" sz="1400" dirty="0"/>
                        <a:t>, </a:t>
                      </a:r>
                      <a:r>
                        <a:rPr lang="en-AU" sz="1400" dirty="0" err="1"/>
                        <a:t>jointTor</a:t>
                      </a:r>
                      <a:r>
                        <a:rPr lang="en-AU" sz="1400" dirty="0"/>
                        <a:t>] = </a:t>
                      </a:r>
                      <a:r>
                        <a:rPr lang="en-AU" sz="1400" dirty="0" err="1"/>
                        <a:t>rtde.movej</a:t>
                      </a:r>
                      <a:r>
                        <a:rPr lang="en-AU" sz="1400" dirty="0"/>
                        <a:t>(</a:t>
                      </a:r>
                      <a:r>
                        <a:rPr lang="en-AU" sz="1400" dirty="0" err="1"/>
                        <a:t>target,’joint</a:t>
                      </a:r>
                      <a:r>
                        <a:rPr lang="en-AU" sz="1400" dirty="0"/>
                        <a:t>’)</a:t>
                      </a:r>
                    </a:p>
                  </a:txBody>
                  <a:tcPr/>
                </a:tc>
                <a:extLst>
                  <a:ext uri="{0D108BD9-81ED-4DB2-BD59-A6C34878D82A}">
                    <a16:rowId xmlns:a16="http://schemas.microsoft.com/office/drawing/2014/main" val="2001341711"/>
                  </a:ext>
                </a:extLst>
              </a:tr>
              <a:tr h="650872">
                <a:tc>
                  <a:txBody>
                    <a:bodyPr/>
                    <a:lstStyle/>
                    <a:p>
                      <a:r>
                        <a:rPr lang="en-AU" sz="1200" dirty="0"/>
                        <a:t>Want joint position and joint acceleration and input ‘joint’ positions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a:t>
                      </a:r>
                      <a:r>
                        <a:rPr lang="en-AU" sz="1400" dirty="0" err="1"/>
                        <a:t>jointPos</a:t>
                      </a:r>
                      <a:r>
                        <a:rPr lang="en-AU" sz="1400" dirty="0"/>
                        <a:t>,~, </a:t>
                      </a:r>
                      <a:r>
                        <a:rPr lang="en-AU" sz="1400" dirty="0" err="1"/>
                        <a:t>jointAcc</a:t>
                      </a:r>
                      <a:r>
                        <a:rPr lang="en-AU" sz="1400" dirty="0"/>
                        <a:t>] = </a:t>
                      </a:r>
                      <a:r>
                        <a:rPr lang="en-AU" sz="1400" dirty="0" err="1"/>
                        <a:t>rtde.movej</a:t>
                      </a:r>
                      <a:r>
                        <a:rPr lang="en-AU" sz="1400" dirty="0"/>
                        <a:t>(</a:t>
                      </a:r>
                      <a:r>
                        <a:rPr lang="en-AU" sz="1400" dirty="0" err="1"/>
                        <a:t>target,’joint</a:t>
                      </a:r>
                      <a:r>
                        <a:rPr lang="en-AU" sz="1400" dirty="0"/>
                        <a:t>’)</a:t>
                      </a:r>
                    </a:p>
                    <a:p>
                      <a:endParaRPr lang="en-AU" sz="1400" dirty="0"/>
                    </a:p>
                  </a:txBody>
                  <a:tcPr/>
                </a:tc>
                <a:extLst>
                  <a:ext uri="{0D108BD9-81ED-4DB2-BD59-A6C34878D82A}">
                    <a16:rowId xmlns:a16="http://schemas.microsoft.com/office/drawing/2014/main" val="3546052910"/>
                  </a:ext>
                </a:extLst>
              </a:tr>
              <a:tr h="1869194">
                <a:tc>
                  <a:txBody>
                    <a:bodyPr/>
                    <a:lstStyle/>
                    <a:p>
                      <a:r>
                        <a:rPr lang="en-AU" sz="1200" dirty="0"/>
                        <a:t>If you want to set acceleration, velocity or blend radius input variables.</a:t>
                      </a:r>
                    </a:p>
                    <a:p>
                      <a:r>
                        <a:rPr lang="en-AU" sz="1200" dirty="0"/>
                        <a:t>a = tool acceleration</a:t>
                      </a:r>
                    </a:p>
                    <a:p>
                      <a:r>
                        <a:rPr lang="en-AU" sz="1200" dirty="0"/>
                        <a:t>v = tool speed</a:t>
                      </a:r>
                    </a:p>
                    <a:p>
                      <a:r>
                        <a:rPr lang="en-AU" sz="1200" dirty="0"/>
                        <a:t>r = blend radius</a:t>
                      </a:r>
                    </a:p>
                    <a:p>
                      <a:endParaRPr lang="en-AU" sz="1200" dirty="0"/>
                    </a:p>
                    <a:p>
                      <a:r>
                        <a:rPr lang="en-AU" sz="1200" dirty="0"/>
                        <a:t>You will still need to provide a value </a:t>
                      </a:r>
                    </a:p>
                    <a:p>
                      <a:r>
                        <a:rPr lang="en-AU" sz="1200" dirty="0"/>
                        <a:t>t = 0.</a:t>
                      </a:r>
                    </a:p>
                    <a:p>
                      <a:r>
                        <a:rPr lang="en-AU" sz="1200" dirty="0"/>
                        <a:t>Remember if t &gt; 0 it will override a and 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[pose] = </a:t>
                      </a:r>
                      <a:r>
                        <a:rPr lang="en-AU" sz="1400" dirty="0" err="1"/>
                        <a:t>rtde.movej</a:t>
                      </a:r>
                      <a:r>
                        <a:rPr lang="en-AU" sz="1400" dirty="0"/>
                        <a:t>(target,’joint’,</a:t>
                      </a:r>
                      <a:r>
                        <a:rPr lang="en-AU" sz="1400" dirty="0" err="1"/>
                        <a:t>a,v,t,r</a:t>
                      </a:r>
                      <a:r>
                        <a:rPr lang="en-AU" sz="1400" dirty="0"/>
                        <a:t>)</a:t>
                      </a:r>
                      <a:br>
                        <a:rPr lang="en-AU" sz="1400" dirty="0"/>
                      </a:br>
                      <a:br>
                        <a:rPr lang="en-AU" sz="1400" dirty="0"/>
                      </a:br>
                      <a:r>
                        <a:rPr lang="en-AU" sz="1400" b="1" dirty="0"/>
                        <a:t>If </a:t>
                      </a:r>
                      <a:r>
                        <a:rPr lang="en-AU" sz="1400" b="1" dirty="0" err="1"/>
                        <a:t>via_point</a:t>
                      </a:r>
                      <a:r>
                        <a:rPr lang="en-AU" sz="1400" b="1" dirty="0"/>
                        <a:t> and target positions are a pose, you need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400" dirty="0"/>
                    </a:p>
                    <a:p>
                      <a:r>
                        <a:rPr lang="en-AU" sz="1400" dirty="0"/>
                        <a:t>[pose] = </a:t>
                      </a:r>
                      <a:r>
                        <a:rPr lang="en-AU" sz="1400" dirty="0" err="1"/>
                        <a:t>rtde.movej</a:t>
                      </a:r>
                      <a:r>
                        <a:rPr lang="en-AU" sz="1400" dirty="0"/>
                        <a:t>(target,’pose’,</a:t>
                      </a:r>
                      <a:r>
                        <a:rPr lang="en-AU" sz="1400" dirty="0" err="1"/>
                        <a:t>a,v,t,r</a:t>
                      </a:r>
                      <a:r>
                        <a:rPr lang="en-AU" sz="1400" dirty="0"/>
                        <a:t>)</a:t>
                      </a:r>
                    </a:p>
                  </a:txBody>
                  <a:tcPr/>
                </a:tc>
                <a:extLst>
                  <a:ext uri="{0D108BD9-81ED-4DB2-BD59-A6C34878D82A}">
                    <a16:rowId xmlns:a16="http://schemas.microsoft.com/office/drawing/2014/main" val="2847699280"/>
                  </a:ext>
                </a:extLst>
              </a:tr>
              <a:tr h="1475680">
                <a:tc>
                  <a:txBody>
                    <a:bodyPr/>
                    <a:lstStyle/>
                    <a:p>
                      <a:r>
                        <a:rPr lang="en-AU" sz="1200" dirty="0"/>
                        <a:t>If you want to set a value for time:</a:t>
                      </a:r>
                    </a:p>
                    <a:p>
                      <a:r>
                        <a:rPr lang="en-AU" sz="1200" dirty="0"/>
                        <a:t>e.g. t = 5</a:t>
                      </a:r>
                    </a:p>
                    <a:p>
                      <a:endParaRPr lang="en-AU" sz="1200" dirty="0"/>
                    </a:p>
                    <a:p>
                      <a:r>
                        <a:rPr lang="en-AU" sz="1200" dirty="0"/>
                        <a:t>Again you will still need to input a and v, but they can be set to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[pose] = </a:t>
                      </a:r>
                      <a:r>
                        <a:rPr lang="en-AU" sz="1400" dirty="0" err="1"/>
                        <a:t>rtde.movej</a:t>
                      </a:r>
                      <a:r>
                        <a:rPr lang="en-AU" sz="1400" dirty="0"/>
                        <a:t>(target,’joint’,</a:t>
                      </a:r>
                      <a:r>
                        <a:rPr lang="en-AU" sz="1400" dirty="0" err="1"/>
                        <a:t>a,v,t,r</a:t>
                      </a:r>
                      <a:r>
                        <a:rPr lang="en-AU" sz="1400" dirty="0"/>
                        <a:t>)</a:t>
                      </a:r>
                      <a:br>
                        <a:rPr lang="en-AU" sz="1400" dirty="0"/>
                      </a:br>
                      <a:br>
                        <a:rPr lang="en-AU" sz="1400" dirty="0"/>
                      </a:br>
                      <a:r>
                        <a:rPr lang="en-AU" sz="1400" b="1" dirty="0"/>
                        <a:t>If </a:t>
                      </a:r>
                      <a:r>
                        <a:rPr lang="en-AU" sz="1400" b="1" dirty="0" err="1"/>
                        <a:t>via_point</a:t>
                      </a:r>
                      <a:r>
                        <a:rPr lang="en-AU" sz="1400" b="1" dirty="0"/>
                        <a:t> and target positions are a pose, you need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400" dirty="0"/>
                    </a:p>
                    <a:p>
                      <a:r>
                        <a:rPr lang="en-AU" sz="1400" dirty="0"/>
                        <a:t>[pose] = </a:t>
                      </a:r>
                      <a:r>
                        <a:rPr lang="en-AU" sz="1400" dirty="0" err="1"/>
                        <a:t>rtde.movej</a:t>
                      </a:r>
                      <a:r>
                        <a:rPr lang="en-AU" sz="1400" dirty="0"/>
                        <a:t>(target,’pose’,</a:t>
                      </a:r>
                      <a:r>
                        <a:rPr lang="en-AU" sz="1400" dirty="0" err="1"/>
                        <a:t>a,v,t,r</a:t>
                      </a:r>
                      <a:r>
                        <a:rPr lang="en-AU" sz="1400" dirty="0"/>
                        <a:t>)</a:t>
                      </a:r>
                    </a:p>
                    <a:p>
                      <a:endParaRPr lang="en-AU" sz="1400" dirty="0"/>
                    </a:p>
                  </a:txBody>
                  <a:tcPr/>
                </a:tc>
                <a:extLst>
                  <a:ext uri="{0D108BD9-81ED-4DB2-BD59-A6C34878D82A}">
                    <a16:rowId xmlns:a16="http://schemas.microsoft.com/office/drawing/2014/main" val="2918620007"/>
                  </a:ext>
                </a:extLst>
              </a:tr>
            </a:tbl>
          </a:graphicData>
        </a:graphic>
      </p:graphicFrame>
    </p:spTree>
    <p:extLst>
      <p:ext uri="{BB962C8B-B14F-4D97-AF65-F5344CB8AC3E}">
        <p14:creationId xmlns:p14="http://schemas.microsoft.com/office/powerpoint/2010/main" val="4153117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movel</a:t>
            </a:r>
            <a:r>
              <a:rPr lang="en-AU" dirty="0"/>
              <a:t> : </a:t>
            </a:r>
            <a:r>
              <a:rPr lang="en-US" sz="2200" b="0" i="0" dirty="0">
                <a:effectLst/>
              </a:rPr>
              <a:t>Move to position (linear in tool space)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p:txBody>
          <a:bodyPr>
            <a:normAutofit/>
          </a:bodyPr>
          <a:lstStyle/>
          <a:p>
            <a:r>
              <a:rPr lang="en-AU" sz="1800" b="0" i="0" dirty="0">
                <a:solidFill>
                  <a:srgbClr val="028009"/>
                </a:solidFill>
                <a:effectLst/>
                <a:latin typeface="Menlo"/>
              </a:rPr>
              <a:t>[</a:t>
            </a:r>
            <a:r>
              <a:rPr lang="en-AU" sz="1800" b="0" i="0" dirty="0" err="1">
                <a:solidFill>
                  <a:srgbClr val="028009"/>
                </a:solidFill>
                <a:effectLst/>
                <a:latin typeface="Menlo"/>
              </a:rPr>
              <a:t>poses,joints,jointVelocities,jointAccelerations,torques</a:t>
            </a:r>
            <a:r>
              <a:rPr lang="en-AU" sz="1800" b="0" i="0" dirty="0">
                <a:solidFill>
                  <a:srgbClr val="028009"/>
                </a:solidFill>
                <a:effectLst/>
                <a:latin typeface="Menlo"/>
              </a:rPr>
              <a:t>] = </a:t>
            </a:r>
            <a:r>
              <a:rPr lang="en-AU" sz="1800" b="0" i="0" dirty="0" err="1">
                <a:solidFill>
                  <a:srgbClr val="028009"/>
                </a:solidFill>
                <a:effectLst/>
                <a:latin typeface="Menlo"/>
              </a:rPr>
              <a:t>movel</a:t>
            </a:r>
            <a:r>
              <a:rPr lang="en-AU" sz="1800" b="0" i="0" dirty="0">
                <a:solidFill>
                  <a:srgbClr val="028009"/>
                </a:solidFill>
                <a:effectLst/>
                <a:latin typeface="Menlo"/>
              </a:rPr>
              <a:t>(</a:t>
            </a:r>
            <a:r>
              <a:rPr lang="en-AU" sz="1800" b="0" i="0" dirty="0" err="1">
                <a:solidFill>
                  <a:srgbClr val="028009"/>
                </a:solidFill>
                <a:effectLst/>
                <a:latin typeface="Menlo"/>
              </a:rPr>
              <a:t>target,jointOrPose,a,v,t,r</a:t>
            </a:r>
            <a:r>
              <a:rPr lang="en-AU" sz="1800" b="0" i="0" dirty="0">
                <a:solidFill>
                  <a:srgbClr val="028009"/>
                </a:solidFill>
                <a:effectLst/>
                <a:latin typeface="Menlo"/>
              </a:rPr>
              <a:t>)</a:t>
            </a:r>
          </a:p>
          <a:p>
            <a:pPr>
              <a:buNone/>
            </a:pPr>
            <a:r>
              <a:rPr lang="en-US" sz="2400" b="0" i="0" dirty="0">
                <a:effectLst/>
              </a:rPr>
              <a:t>PARAMETERS:</a:t>
            </a:r>
          </a:p>
          <a:p>
            <a:pPr marL="285750" indent="-285750">
              <a:buFont typeface="Arial" panose="020B0604020202020204" pitchFamily="34" charset="0"/>
              <a:buChar char="•"/>
            </a:pPr>
            <a:r>
              <a:rPr lang="en-US" sz="1800" b="1" i="0" dirty="0">
                <a:effectLst/>
              </a:rPr>
              <a:t>Target = </a:t>
            </a:r>
            <a:r>
              <a:rPr lang="en-US" sz="1800" i="0" dirty="0">
                <a:effectLst/>
              </a:rPr>
              <a:t>Joint position or pose.  </a:t>
            </a:r>
            <a:endParaRPr lang="en-US" sz="1800" b="0" i="0" dirty="0">
              <a:effectLst/>
            </a:endParaRPr>
          </a:p>
          <a:p>
            <a:pPr marL="285750" indent="-285750">
              <a:buFont typeface="Arial" panose="020B0604020202020204" pitchFamily="34" charset="0"/>
              <a:buChar char="•"/>
            </a:pPr>
            <a:r>
              <a:rPr lang="en-US" sz="1800" b="1" i="0" dirty="0" err="1">
                <a:effectLst/>
              </a:rPr>
              <a:t>jointOrPose</a:t>
            </a:r>
            <a:r>
              <a:rPr lang="en-US" sz="1800" b="1" i="0" dirty="0">
                <a:effectLst/>
              </a:rPr>
              <a:t> </a:t>
            </a:r>
            <a:r>
              <a:rPr lang="en-US" sz="1800" b="0" i="0" dirty="0">
                <a:effectLst/>
              </a:rPr>
              <a:t>= "joint" or "pose" to provide joint inputs or pose inputs</a:t>
            </a:r>
          </a:p>
          <a:p>
            <a:pPr marL="285750" indent="-285750">
              <a:buFont typeface="Arial" panose="020B0604020202020204" pitchFamily="34" charset="0"/>
              <a:buChar char="•"/>
            </a:pPr>
            <a:r>
              <a:rPr lang="en-US" sz="1800" b="1" i="0" dirty="0">
                <a:effectLst/>
              </a:rPr>
              <a:t>a</a:t>
            </a:r>
            <a:r>
              <a:rPr lang="en-US" sz="1800" b="0" i="0" dirty="0">
                <a:effectLst/>
              </a:rPr>
              <a:t> = joint acceleration (m/s^2) (default = 1.4)</a:t>
            </a:r>
          </a:p>
          <a:p>
            <a:pPr marL="285750" indent="-285750">
              <a:buFont typeface="Arial" panose="020B0604020202020204" pitchFamily="34" charset="0"/>
              <a:buChar char="•"/>
            </a:pPr>
            <a:r>
              <a:rPr lang="en-US" sz="1800" b="1" i="0" dirty="0">
                <a:effectLst/>
              </a:rPr>
              <a:t>v</a:t>
            </a:r>
            <a:r>
              <a:rPr lang="en-US" sz="1800" b="0" i="0" dirty="0">
                <a:effectLst/>
              </a:rPr>
              <a:t> = joint speed (m/s) (default = 1.05)</a:t>
            </a:r>
          </a:p>
          <a:p>
            <a:pPr marL="285750" indent="-285750">
              <a:buFont typeface="Arial" panose="020B0604020202020204" pitchFamily="34" charset="0"/>
              <a:buChar char="•"/>
            </a:pPr>
            <a:r>
              <a:rPr lang="en-US" sz="1800" b="1" dirty="0"/>
              <a:t>t = </a:t>
            </a:r>
            <a:r>
              <a:rPr lang="en-US" sz="1800" dirty="0"/>
              <a:t>time (s) (default = 0). If specified it will ignore the </a:t>
            </a:r>
            <a:r>
              <a:rPr lang="en-US" sz="1800" b="1" dirty="0"/>
              <a:t>a </a:t>
            </a:r>
            <a:r>
              <a:rPr lang="en-US" sz="1800" dirty="0"/>
              <a:t>and </a:t>
            </a:r>
            <a:r>
              <a:rPr lang="en-US" sz="1800" b="1" dirty="0"/>
              <a:t>v </a:t>
            </a:r>
            <a:r>
              <a:rPr lang="en-US" sz="1800" dirty="0"/>
              <a:t>values</a:t>
            </a:r>
            <a:endParaRPr lang="en-US" sz="1800" b="1" i="0" dirty="0">
              <a:effectLst/>
            </a:endParaRPr>
          </a:p>
          <a:p>
            <a:pPr marL="285750" indent="-285750">
              <a:buFont typeface="Arial" panose="020B0604020202020204" pitchFamily="34" charset="0"/>
              <a:buChar char="•"/>
            </a:pPr>
            <a:r>
              <a:rPr lang="en-US" sz="1800" b="1" i="0" dirty="0">
                <a:effectLst/>
              </a:rPr>
              <a:t>r</a:t>
            </a:r>
            <a:r>
              <a:rPr lang="en-US" sz="1800" b="0" i="0" dirty="0">
                <a:effectLst/>
              </a:rPr>
              <a:t> = blend radius (of target pose) (m) (default = 0)</a:t>
            </a:r>
          </a:p>
          <a:p>
            <a:endParaRPr lang="en-AU" sz="1800" b="0" i="0" dirty="0">
              <a:effectLst/>
              <a:latin typeface="Menlo"/>
            </a:endParaRPr>
          </a:p>
          <a:p>
            <a:endParaRPr lang="en-US" sz="8000" b="0" i="0" dirty="0">
              <a:effectLst/>
            </a:endParaRPr>
          </a:p>
          <a:p>
            <a:endParaRPr lang="en-AU" b="1" dirty="0"/>
          </a:p>
        </p:txBody>
      </p:sp>
    </p:spTree>
    <p:extLst>
      <p:ext uri="{BB962C8B-B14F-4D97-AF65-F5344CB8AC3E}">
        <p14:creationId xmlns:p14="http://schemas.microsoft.com/office/powerpoint/2010/main" val="355359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movel</a:t>
            </a:r>
            <a:r>
              <a:rPr lang="en-AU" dirty="0"/>
              <a:t> : example usage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a:xfrm>
            <a:off x="7833360" y="382778"/>
            <a:ext cx="3880104" cy="767493"/>
          </a:xfrm>
        </p:spPr>
        <p:txBody>
          <a:bodyPr>
            <a:normAutofit/>
          </a:bodyPr>
          <a:lstStyle/>
          <a:p>
            <a:pPr>
              <a:buNone/>
            </a:pPr>
            <a:r>
              <a:rPr lang="en-US" sz="1200" b="0" i="0" dirty="0">
                <a:effectLst/>
                <a:latin typeface="Menlo"/>
              </a:rPr>
              <a:t>target = [-588.53, -300, 200, 2.2214, -2.2214, 0.00];</a:t>
            </a:r>
          </a:p>
        </p:txBody>
      </p:sp>
      <p:graphicFrame>
        <p:nvGraphicFramePr>
          <p:cNvPr id="4" name="Table 4">
            <a:extLst>
              <a:ext uri="{FF2B5EF4-FFF2-40B4-BE49-F238E27FC236}">
                <a16:creationId xmlns:a16="http://schemas.microsoft.com/office/drawing/2014/main" id="{F3FA9572-D694-4A94-54EF-586B0E4418A7}"/>
              </a:ext>
            </a:extLst>
          </p:cNvPr>
          <p:cNvGraphicFramePr>
            <a:graphicFrameLocks noGrp="1"/>
          </p:cNvGraphicFramePr>
          <p:nvPr>
            <p:extLst>
              <p:ext uri="{D42A27DB-BD31-4B8C-83A1-F6EECF244321}">
                <p14:modId xmlns:p14="http://schemas.microsoft.com/office/powerpoint/2010/main" val="3111283331"/>
              </p:ext>
            </p:extLst>
          </p:nvPr>
        </p:nvGraphicFramePr>
        <p:xfrm>
          <a:off x="0" y="1129217"/>
          <a:ext cx="12192000" cy="5728783"/>
        </p:xfrm>
        <a:graphic>
          <a:graphicData uri="http://schemas.openxmlformats.org/drawingml/2006/table">
            <a:tbl>
              <a:tblPr firstRow="1" bandRow="1">
                <a:tableStyleId>{5C22544A-7EE6-4342-B048-85BDC9FD1C3A}</a:tableStyleId>
              </a:tblPr>
              <a:tblGrid>
                <a:gridCol w="3968496">
                  <a:extLst>
                    <a:ext uri="{9D8B030D-6E8A-4147-A177-3AD203B41FA5}">
                      <a16:colId xmlns:a16="http://schemas.microsoft.com/office/drawing/2014/main" val="105738236"/>
                    </a:ext>
                  </a:extLst>
                </a:gridCol>
                <a:gridCol w="8223504">
                  <a:extLst>
                    <a:ext uri="{9D8B030D-6E8A-4147-A177-3AD203B41FA5}">
                      <a16:colId xmlns:a16="http://schemas.microsoft.com/office/drawing/2014/main" val="2505876034"/>
                    </a:ext>
                  </a:extLst>
                </a:gridCol>
              </a:tblGrid>
              <a:tr h="345695">
                <a:tc>
                  <a:txBody>
                    <a:bodyPr/>
                    <a:lstStyle/>
                    <a:p>
                      <a:endParaRPr lang="en-AU" dirty="0"/>
                    </a:p>
                  </a:txBody>
                  <a:tcPr/>
                </a:tc>
                <a:tc>
                  <a:txBody>
                    <a:bodyPr/>
                    <a:lstStyle/>
                    <a:p>
                      <a:r>
                        <a:rPr lang="en-AU" dirty="0"/>
                        <a:t>command</a:t>
                      </a:r>
                    </a:p>
                  </a:txBody>
                  <a:tcPr/>
                </a:tc>
                <a:extLst>
                  <a:ext uri="{0D108BD9-81ED-4DB2-BD59-A6C34878D82A}">
                    <a16:rowId xmlns:a16="http://schemas.microsoft.com/office/drawing/2014/main" val="4141106631"/>
                  </a:ext>
                </a:extLst>
              </a:tr>
              <a:tr h="604966">
                <a:tc>
                  <a:txBody>
                    <a:bodyPr/>
                    <a:lstStyle/>
                    <a:p>
                      <a:r>
                        <a:rPr lang="en-AU" sz="1400" dirty="0"/>
                        <a:t>Output pose and input </a:t>
                      </a:r>
                      <a:r>
                        <a:rPr lang="en-AU" sz="1400" dirty="0" err="1"/>
                        <a:t>xyzrpy</a:t>
                      </a:r>
                      <a:r>
                        <a:rPr lang="en-AU" sz="14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pose = </a:t>
                      </a:r>
                      <a:r>
                        <a:rPr lang="en-AU" sz="1600" dirty="0" err="1"/>
                        <a:t>rtde.movel</a:t>
                      </a:r>
                      <a:r>
                        <a:rPr lang="en-AU" sz="1600" dirty="0"/>
                        <a:t>(target)</a:t>
                      </a:r>
                    </a:p>
                    <a:p>
                      <a:endParaRPr lang="en-AU" sz="1600" dirty="0"/>
                    </a:p>
                  </a:txBody>
                  <a:tcPr/>
                </a:tc>
                <a:extLst>
                  <a:ext uri="{0D108BD9-81ED-4DB2-BD59-A6C34878D82A}">
                    <a16:rowId xmlns:a16="http://schemas.microsoft.com/office/drawing/2014/main" val="2730421959"/>
                  </a:ext>
                </a:extLst>
              </a:tr>
              <a:tr h="777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and joint position and input </a:t>
                      </a:r>
                      <a:r>
                        <a:rPr lang="en-AU" sz="1400" dirty="0" err="1"/>
                        <a:t>xyzrpy</a:t>
                      </a:r>
                      <a:endParaRPr lang="en-AU" sz="1400" dirty="0"/>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a:t>
                      </a:r>
                      <a:r>
                        <a:rPr lang="en-AU" sz="1600" dirty="0"/>
                        <a:t>] = </a:t>
                      </a:r>
                      <a:r>
                        <a:rPr lang="en-AU" sz="1600" dirty="0" err="1"/>
                        <a:t>rtde.movel</a:t>
                      </a:r>
                      <a:r>
                        <a:rPr lang="en-AU" sz="1600" dirty="0"/>
                        <a:t>(target)</a:t>
                      </a:r>
                    </a:p>
                    <a:p>
                      <a:endParaRPr lang="en-AU" sz="1600" dirty="0"/>
                    </a:p>
                  </a:txBody>
                  <a:tcPr/>
                </a:tc>
                <a:extLst>
                  <a:ext uri="{0D108BD9-81ED-4DB2-BD59-A6C34878D82A}">
                    <a16:rowId xmlns:a16="http://schemas.microsoft.com/office/drawing/2014/main" val="2001341711"/>
                  </a:ext>
                </a:extLst>
              </a:tr>
              <a:tr h="604966">
                <a:tc>
                  <a:txBody>
                    <a:bodyPr/>
                    <a:lstStyle/>
                    <a:p>
                      <a:r>
                        <a:rPr lang="en-AU" sz="1400" dirty="0"/>
                        <a:t>Output pose, joint position, joint velocity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 </a:t>
                      </a:r>
                      <a:r>
                        <a:rPr lang="en-AU" sz="1600" dirty="0" err="1"/>
                        <a:t>rtde.movel</a:t>
                      </a:r>
                      <a:r>
                        <a:rPr lang="en-AU" sz="1600" dirty="0"/>
                        <a:t>(target)</a:t>
                      </a:r>
                    </a:p>
                    <a:p>
                      <a:endParaRPr lang="en-AU" sz="1600" dirty="0"/>
                    </a:p>
                  </a:txBody>
                  <a:tcPr/>
                </a:tc>
                <a:extLst>
                  <a:ext uri="{0D108BD9-81ED-4DB2-BD59-A6C34878D82A}">
                    <a16:rowId xmlns:a16="http://schemas.microsoft.com/office/drawing/2014/main" val="3546052910"/>
                  </a:ext>
                </a:extLst>
              </a:tr>
              <a:tr h="777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joint position, joint velocity, joint acceleration</a:t>
                      </a:r>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a:t>
                      </a:r>
                      <a:r>
                        <a:rPr lang="en-AU" sz="1600" dirty="0" err="1"/>
                        <a:t>jointAcc</a:t>
                      </a:r>
                      <a:r>
                        <a:rPr lang="en-AU" sz="1600" dirty="0"/>
                        <a:t>] = </a:t>
                      </a:r>
                      <a:r>
                        <a:rPr lang="en-AU" sz="1600" dirty="0" err="1"/>
                        <a:t>rtde.movel</a:t>
                      </a:r>
                      <a:r>
                        <a:rPr lang="en-AU" sz="1600" dirty="0"/>
                        <a:t>(target)</a:t>
                      </a:r>
                    </a:p>
                    <a:p>
                      <a:endParaRPr lang="en-AU" sz="1600" dirty="0"/>
                    </a:p>
                  </a:txBody>
                  <a:tcPr/>
                </a:tc>
                <a:extLst>
                  <a:ext uri="{0D108BD9-81ED-4DB2-BD59-A6C34878D82A}">
                    <a16:rowId xmlns:a16="http://schemas.microsoft.com/office/drawing/2014/main" val="3511470003"/>
                  </a:ext>
                </a:extLst>
              </a:tr>
              <a:tr h="541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joint position, joint velocity, joint acceleration, joint torque</a:t>
                      </a:r>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a:t>
                      </a:r>
                      <a:r>
                        <a:rPr lang="en-AU" sz="1600" dirty="0" err="1"/>
                        <a:t>jointAcc</a:t>
                      </a:r>
                      <a:r>
                        <a:rPr lang="en-AU" sz="1600" dirty="0"/>
                        <a:t>, </a:t>
                      </a:r>
                      <a:r>
                        <a:rPr lang="en-AU" sz="1600" dirty="0" err="1"/>
                        <a:t>jointTor</a:t>
                      </a:r>
                      <a:r>
                        <a:rPr lang="en-AU" sz="1600" dirty="0"/>
                        <a:t>] = </a:t>
                      </a:r>
                      <a:r>
                        <a:rPr lang="en-AU" sz="1600" dirty="0" err="1"/>
                        <a:t>rtde.movel</a:t>
                      </a:r>
                      <a:r>
                        <a:rPr lang="en-AU" sz="1600" dirty="0"/>
                        <a:t>(target)</a:t>
                      </a:r>
                    </a:p>
                    <a:p>
                      <a:endParaRPr lang="en-AU" sz="1600" dirty="0"/>
                    </a:p>
                  </a:txBody>
                  <a:tcPr/>
                </a:tc>
                <a:extLst>
                  <a:ext uri="{0D108BD9-81ED-4DB2-BD59-A6C34878D82A}">
                    <a16:rowId xmlns:a16="http://schemas.microsoft.com/office/drawing/2014/main" val="2881670524"/>
                  </a:ext>
                </a:extLst>
              </a:tr>
              <a:tr h="429204">
                <a:tc>
                  <a:txBody>
                    <a:bodyPr/>
                    <a:lstStyle/>
                    <a:p>
                      <a:r>
                        <a:rPr lang="en-AU" sz="1400" dirty="0"/>
                        <a:t>Only want joint 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 </a:t>
                      </a:r>
                      <a:r>
                        <a:rPr lang="en-AU" sz="1600" dirty="0" err="1"/>
                        <a:t>rtde.movel</a:t>
                      </a:r>
                      <a:r>
                        <a:rPr lang="en-AU" sz="1600" dirty="0"/>
                        <a:t>(target)</a:t>
                      </a:r>
                    </a:p>
                    <a:p>
                      <a:endParaRPr lang="en-AU" sz="1600" dirty="0"/>
                    </a:p>
                  </a:txBody>
                  <a:tcPr/>
                </a:tc>
                <a:extLst>
                  <a:ext uri="{0D108BD9-81ED-4DB2-BD59-A6C34878D82A}">
                    <a16:rowId xmlns:a16="http://schemas.microsoft.com/office/drawing/2014/main" val="2176460746"/>
                  </a:ext>
                </a:extLst>
              </a:tr>
              <a:tr h="492724">
                <a:tc>
                  <a:txBody>
                    <a:bodyPr/>
                    <a:lstStyle/>
                    <a:p>
                      <a:r>
                        <a:rPr lang="en-AU" sz="1400" dirty="0"/>
                        <a:t>Only want joint velocity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 </a:t>
                      </a:r>
                      <a:r>
                        <a:rPr lang="en-AU" sz="1600" dirty="0" err="1"/>
                        <a:t>rtde.movel</a:t>
                      </a:r>
                      <a:r>
                        <a:rPr lang="en-AU" sz="1600" dirty="0"/>
                        <a:t>(target)</a:t>
                      </a:r>
                    </a:p>
                  </a:txBody>
                  <a:tcPr/>
                </a:tc>
                <a:extLst>
                  <a:ext uri="{0D108BD9-81ED-4DB2-BD59-A6C34878D82A}">
                    <a16:rowId xmlns:a16="http://schemas.microsoft.com/office/drawing/2014/main" val="3285598154"/>
                  </a:ext>
                </a:extLst>
              </a:tr>
              <a:tr h="794099">
                <a:tc>
                  <a:txBody>
                    <a:bodyPr/>
                    <a:lstStyle/>
                    <a:p>
                      <a:r>
                        <a:rPr lang="en-AU" sz="1400" dirty="0"/>
                        <a:t>Want joint position and joint acceleration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a:t>
                      </a:r>
                      <a:r>
                        <a:rPr lang="en-AU" sz="1600" dirty="0" err="1"/>
                        <a:t>jointAcc</a:t>
                      </a:r>
                      <a:r>
                        <a:rPr lang="en-AU" sz="1600" dirty="0"/>
                        <a:t>] = </a:t>
                      </a:r>
                      <a:r>
                        <a:rPr lang="en-AU" sz="1600" dirty="0" err="1"/>
                        <a:t>rtde.movel</a:t>
                      </a:r>
                      <a:r>
                        <a:rPr lang="en-AU" sz="1600" dirty="0"/>
                        <a:t>(target)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600" dirty="0"/>
                    </a:p>
                  </a:txBody>
                  <a:tcPr/>
                </a:tc>
                <a:extLst>
                  <a:ext uri="{0D108BD9-81ED-4DB2-BD59-A6C34878D82A}">
                    <a16:rowId xmlns:a16="http://schemas.microsoft.com/office/drawing/2014/main" val="1907353828"/>
                  </a:ext>
                </a:extLst>
              </a:tr>
            </a:tbl>
          </a:graphicData>
        </a:graphic>
      </p:graphicFrame>
      <p:sp>
        <p:nvSpPr>
          <p:cNvPr id="5" name="Content Placeholder 2">
            <a:extLst>
              <a:ext uri="{FF2B5EF4-FFF2-40B4-BE49-F238E27FC236}">
                <a16:creationId xmlns:a16="http://schemas.microsoft.com/office/drawing/2014/main" id="{8BBE67B5-7A16-BF44-A7FD-956336CE15DE}"/>
              </a:ext>
            </a:extLst>
          </p:cNvPr>
          <p:cNvSpPr txBox="1">
            <a:spLocks/>
          </p:cNvSpPr>
          <p:nvPr/>
        </p:nvSpPr>
        <p:spPr>
          <a:xfrm>
            <a:off x="1456944" y="5383272"/>
            <a:ext cx="7193280" cy="767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latin typeface="Menlo"/>
            </a:endParaRPr>
          </a:p>
        </p:txBody>
      </p:sp>
    </p:spTree>
    <p:extLst>
      <p:ext uri="{BB962C8B-B14F-4D97-AF65-F5344CB8AC3E}">
        <p14:creationId xmlns:p14="http://schemas.microsoft.com/office/powerpoint/2010/main" val="171613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movel</a:t>
            </a:r>
            <a:r>
              <a:rPr lang="en-AU" dirty="0"/>
              <a:t> : example usage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a:xfrm>
            <a:off x="7260336" y="382778"/>
            <a:ext cx="4453128" cy="767493"/>
          </a:xfrm>
        </p:spPr>
        <p:txBody>
          <a:bodyPr>
            <a:normAutofit/>
          </a:bodyPr>
          <a:lstStyle/>
          <a:p>
            <a:pPr>
              <a:buNone/>
            </a:pPr>
            <a:r>
              <a:rPr lang="en-US" sz="1200" b="0" i="0" dirty="0">
                <a:effectLst/>
                <a:latin typeface="Menlo"/>
              </a:rPr>
              <a:t>target = [-2.4670   -2.1287   -1.6192   -0.9645    1.5708   -2.4670];</a:t>
            </a:r>
          </a:p>
        </p:txBody>
      </p:sp>
      <p:graphicFrame>
        <p:nvGraphicFramePr>
          <p:cNvPr id="4" name="Table 4">
            <a:extLst>
              <a:ext uri="{FF2B5EF4-FFF2-40B4-BE49-F238E27FC236}">
                <a16:creationId xmlns:a16="http://schemas.microsoft.com/office/drawing/2014/main" id="{F3FA9572-D694-4A94-54EF-586B0E4418A7}"/>
              </a:ext>
            </a:extLst>
          </p:cNvPr>
          <p:cNvGraphicFramePr>
            <a:graphicFrameLocks noGrp="1"/>
          </p:cNvGraphicFramePr>
          <p:nvPr>
            <p:extLst>
              <p:ext uri="{D42A27DB-BD31-4B8C-83A1-F6EECF244321}">
                <p14:modId xmlns:p14="http://schemas.microsoft.com/office/powerpoint/2010/main" val="2399597153"/>
              </p:ext>
            </p:extLst>
          </p:nvPr>
        </p:nvGraphicFramePr>
        <p:xfrm>
          <a:off x="0" y="1129216"/>
          <a:ext cx="12192000" cy="5728784"/>
        </p:xfrm>
        <a:graphic>
          <a:graphicData uri="http://schemas.openxmlformats.org/drawingml/2006/table">
            <a:tbl>
              <a:tblPr firstRow="1" bandRow="1">
                <a:tableStyleId>{5C22544A-7EE6-4342-B048-85BDC9FD1C3A}</a:tableStyleId>
              </a:tblPr>
              <a:tblGrid>
                <a:gridCol w="3968496">
                  <a:extLst>
                    <a:ext uri="{9D8B030D-6E8A-4147-A177-3AD203B41FA5}">
                      <a16:colId xmlns:a16="http://schemas.microsoft.com/office/drawing/2014/main" val="105738236"/>
                    </a:ext>
                  </a:extLst>
                </a:gridCol>
                <a:gridCol w="8223504">
                  <a:extLst>
                    <a:ext uri="{9D8B030D-6E8A-4147-A177-3AD203B41FA5}">
                      <a16:colId xmlns:a16="http://schemas.microsoft.com/office/drawing/2014/main" val="2505876034"/>
                    </a:ext>
                  </a:extLst>
                </a:gridCol>
              </a:tblGrid>
              <a:tr h="393515">
                <a:tc>
                  <a:txBody>
                    <a:bodyPr/>
                    <a:lstStyle/>
                    <a:p>
                      <a:endParaRPr lang="en-AU" dirty="0"/>
                    </a:p>
                  </a:txBody>
                  <a:tcPr/>
                </a:tc>
                <a:tc>
                  <a:txBody>
                    <a:bodyPr/>
                    <a:lstStyle/>
                    <a:p>
                      <a:r>
                        <a:rPr lang="en-AU" dirty="0"/>
                        <a:t>command</a:t>
                      </a:r>
                    </a:p>
                  </a:txBody>
                  <a:tcPr/>
                </a:tc>
                <a:extLst>
                  <a:ext uri="{0D108BD9-81ED-4DB2-BD59-A6C34878D82A}">
                    <a16:rowId xmlns:a16="http://schemas.microsoft.com/office/drawing/2014/main" val="4141106631"/>
                  </a:ext>
                </a:extLst>
              </a:tr>
              <a:tr h="650872">
                <a:tc>
                  <a:txBody>
                    <a:bodyPr/>
                    <a:lstStyle/>
                    <a:p>
                      <a:r>
                        <a:rPr lang="en-AU" sz="1200" dirty="0"/>
                        <a:t>Output pose and input joint position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pose = </a:t>
                      </a:r>
                      <a:r>
                        <a:rPr lang="en-AU" sz="1400" dirty="0" err="1"/>
                        <a:t>rtde.movel</a:t>
                      </a:r>
                      <a:r>
                        <a:rPr lang="en-AU" sz="1400" dirty="0"/>
                        <a:t>(</a:t>
                      </a:r>
                      <a:r>
                        <a:rPr lang="en-AU" sz="1400" dirty="0" err="1"/>
                        <a:t>target,’joint</a:t>
                      </a:r>
                      <a:r>
                        <a:rPr lang="en-AU" sz="1400" dirty="0"/>
                        <a:t>’)</a:t>
                      </a:r>
                    </a:p>
                    <a:p>
                      <a:endParaRPr lang="en-AU" sz="1400" dirty="0"/>
                    </a:p>
                  </a:txBody>
                  <a:tcPr/>
                </a:tc>
                <a:extLst>
                  <a:ext uri="{0D108BD9-81ED-4DB2-BD59-A6C34878D82A}">
                    <a16:rowId xmlns:a16="http://schemas.microsoft.com/office/drawing/2014/main" val="2730421959"/>
                  </a:ext>
                </a:extLst>
              </a:tr>
              <a:tr h="6886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Output pose, joint position, joint velocity, joint acceleration, joint torque and input joint positions</a:t>
                      </a:r>
                    </a:p>
                    <a:p>
                      <a:endParaRPr lang="en-A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a:t>
                      </a:r>
                      <a:r>
                        <a:rPr lang="en-AU" sz="1400" dirty="0" err="1"/>
                        <a:t>pose,jointPos,jointVel</a:t>
                      </a:r>
                      <a:r>
                        <a:rPr lang="en-AU" sz="1400" dirty="0"/>
                        <a:t>, </a:t>
                      </a:r>
                      <a:r>
                        <a:rPr lang="en-AU" sz="1400" dirty="0" err="1"/>
                        <a:t>jointAcc</a:t>
                      </a:r>
                      <a:r>
                        <a:rPr lang="en-AU" sz="1400" dirty="0"/>
                        <a:t>, </a:t>
                      </a:r>
                      <a:r>
                        <a:rPr lang="en-AU" sz="1400" dirty="0" err="1"/>
                        <a:t>jointTor</a:t>
                      </a:r>
                      <a:r>
                        <a:rPr lang="en-AU" sz="1400" dirty="0"/>
                        <a:t>] = </a:t>
                      </a:r>
                      <a:r>
                        <a:rPr lang="en-AU" sz="1400" dirty="0" err="1"/>
                        <a:t>rtde.movel</a:t>
                      </a:r>
                      <a:r>
                        <a:rPr lang="en-AU" sz="1400" dirty="0"/>
                        <a:t>(</a:t>
                      </a:r>
                      <a:r>
                        <a:rPr lang="en-AU" sz="1400" dirty="0" err="1"/>
                        <a:t>target,’joint</a:t>
                      </a:r>
                      <a:r>
                        <a:rPr lang="en-AU" sz="1400" dirty="0"/>
                        <a:t>’)</a:t>
                      </a:r>
                    </a:p>
                  </a:txBody>
                  <a:tcPr/>
                </a:tc>
                <a:extLst>
                  <a:ext uri="{0D108BD9-81ED-4DB2-BD59-A6C34878D82A}">
                    <a16:rowId xmlns:a16="http://schemas.microsoft.com/office/drawing/2014/main" val="2001341711"/>
                  </a:ext>
                </a:extLst>
              </a:tr>
              <a:tr h="650872">
                <a:tc>
                  <a:txBody>
                    <a:bodyPr/>
                    <a:lstStyle/>
                    <a:p>
                      <a:r>
                        <a:rPr lang="en-AU" sz="1200" dirty="0"/>
                        <a:t>Want joint position and joint acceleration and input ‘joint’ positions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a:t>
                      </a:r>
                      <a:r>
                        <a:rPr lang="en-AU" sz="1400" dirty="0" err="1"/>
                        <a:t>jointPos</a:t>
                      </a:r>
                      <a:r>
                        <a:rPr lang="en-AU" sz="1400" dirty="0"/>
                        <a:t>,~, </a:t>
                      </a:r>
                      <a:r>
                        <a:rPr lang="en-AU" sz="1400" dirty="0" err="1"/>
                        <a:t>jointAcc</a:t>
                      </a:r>
                      <a:r>
                        <a:rPr lang="en-AU" sz="1400" dirty="0"/>
                        <a:t>] = </a:t>
                      </a:r>
                      <a:r>
                        <a:rPr lang="en-AU" sz="1400" dirty="0" err="1"/>
                        <a:t>rtde.movel</a:t>
                      </a:r>
                      <a:r>
                        <a:rPr lang="en-AU" sz="1400" dirty="0"/>
                        <a:t>(</a:t>
                      </a:r>
                      <a:r>
                        <a:rPr lang="en-AU" sz="1400" dirty="0" err="1"/>
                        <a:t>target,’joint</a:t>
                      </a:r>
                      <a:r>
                        <a:rPr lang="en-AU" sz="1400" dirty="0"/>
                        <a:t>’)</a:t>
                      </a:r>
                    </a:p>
                    <a:p>
                      <a:endParaRPr lang="en-AU" sz="1400" dirty="0"/>
                    </a:p>
                  </a:txBody>
                  <a:tcPr/>
                </a:tc>
                <a:extLst>
                  <a:ext uri="{0D108BD9-81ED-4DB2-BD59-A6C34878D82A}">
                    <a16:rowId xmlns:a16="http://schemas.microsoft.com/office/drawing/2014/main" val="3546052910"/>
                  </a:ext>
                </a:extLst>
              </a:tr>
              <a:tr h="1869194">
                <a:tc>
                  <a:txBody>
                    <a:bodyPr/>
                    <a:lstStyle/>
                    <a:p>
                      <a:r>
                        <a:rPr lang="en-AU" sz="1200" dirty="0"/>
                        <a:t>If you want to set acceleration, velocity or blend radius input variables.</a:t>
                      </a:r>
                    </a:p>
                    <a:p>
                      <a:r>
                        <a:rPr lang="en-AU" sz="1200" dirty="0"/>
                        <a:t>a = tool acceleration</a:t>
                      </a:r>
                    </a:p>
                    <a:p>
                      <a:r>
                        <a:rPr lang="en-AU" sz="1200" dirty="0"/>
                        <a:t>v = tool speed</a:t>
                      </a:r>
                    </a:p>
                    <a:p>
                      <a:r>
                        <a:rPr lang="en-AU" sz="1200" dirty="0"/>
                        <a:t>r = blend radius</a:t>
                      </a:r>
                    </a:p>
                    <a:p>
                      <a:endParaRPr lang="en-AU" sz="1200" dirty="0"/>
                    </a:p>
                    <a:p>
                      <a:r>
                        <a:rPr lang="en-AU" sz="1200" dirty="0"/>
                        <a:t>You will still need to provide a value </a:t>
                      </a:r>
                    </a:p>
                    <a:p>
                      <a:r>
                        <a:rPr lang="en-AU" sz="1200" dirty="0"/>
                        <a:t>t = 0.</a:t>
                      </a:r>
                    </a:p>
                    <a:p>
                      <a:r>
                        <a:rPr lang="en-AU" sz="1200" dirty="0"/>
                        <a:t>Remember if t &gt; 0 it will override a and 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[pose] = </a:t>
                      </a:r>
                      <a:r>
                        <a:rPr lang="en-AU" sz="1400" dirty="0" err="1"/>
                        <a:t>rtde.movel</a:t>
                      </a:r>
                      <a:r>
                        <a:rPr lang="en-AU" sz="1400" dirty="0"/>
                        <a:t>(target,’joint’,</a:t>
                      </a:r>
                      <a:r>
                        <a:rPr lang="en-AU" sz="1400" dirty="0" err="1"/>
                        <a:t>a,v,t,r</a:t>
                      </a:r>
                      <a:r>
                        <a:rPr lang="en-AU" sz="1400" dirty="0"/>
                        <a:t>)</a:t>
                      </a:r>
                      <a:br>
                        <a:rPr lang="en-AU" sz="1400" dirty="0"/>
                      </a:br>
                      <a:br>
                        <a:rPr lang="en-AU" sz="1400" dirty="0"/>
                      </a:br>
                      <a:r>
                        <a:rPr lang="en-AU" sz="1400" b="1" dirty="0"/>
                        <a:t>If </a:t>
                      </a:r>
                      <a:r>
                        <a:rPr lang="en-AU" sz="1400" b="1" dirty="0" err="1"/>
                        <a:t>via_point</a:t>
                      </a:r>
                      <a:r>
                        <a:rPr lang="en-AU" sz="1400" b="1" dirty="0"/>
                        <a:t> and target positions are a pose, you need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400" dirty="0"/>
                    </a:p>
                    <a:p>
                      <a:r>
                        <a:rPr lang="en-AU" sz="1400" dirty="0"/>
                        <a:t>[pose] = </a:t>
                      </a:r>
                      <a:r>
                        <a:rPr lang="en-AU" sz="1400" dirty="0" err="1"/>
                        <a:t>rtde.movel</a:t>
                      </a:r>
                      <a:r>
                        <a:rPr lang="en-AU" sz="1400" dirty="0"/>
                        <a:t>(target,’pose’,</a:t>
                      </a:r>
                      <a:r>
                        <a:rPr lang="en-AU" sz="1400" dirty="0" err="1"/>
                        <a:t>a,v,t,r</a:t>
                      </a:r>
                      <a:r>
                        <a:rPr lang="en-AU" sz="1400" dirty="0"/>
                        <a:t>)</a:t>
                      </a:r>
                    </a:p>
                  </a:txBody>
                  <a:tcPr/>
                </a:tc>
                <a:extLst>
                  <a:ext uri="{0D108BD9-81ED-4DB2-BD59-A6C34878D82A}">
                    <a16:rowId xmlns:a16="http://schemas.microsoft.com/office/drawing/2014/main" val="2847699280"/>
                  </a:ext>
                </a:extLst>
              </a:tr>
              <a:tr h="1475680">
                <a:tc>
                  <a:txBody>
                    <a:bodyPr/>
                    <a:lstStyle/>
                    <a:p>
                      <a:r>
                        <a:rPr lang="en-AU" sz="1200" dirty="0"/>
                        <a:t>If you want to set a value for time:</a:t>
                      </a:r>
                    </a:p>
                    <a:p>
                      <a:r>
                        <a:rPr lang="en-AU" sz="1200" dirty="0"/>
                        <a:t>e.g. t = 5</a:t>
                      </a:r>
                    </a:p>
                    <a:p>
                      <a:endParaRPr lang="en-AU" sz="1200" dirty="0"/>
                    </a:p>
                    <a:p>
                      <a:r>
                        <a:rPr lang="en-AU" sz="1200" dirty="0"/>
                        <a:t>Again you will still need to input a and v, but they can be set to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[pose] = </a:t>
                      </a:r>
                      <a:r>
                        <a:rPr lang="en-AU" sz="1400" dirty="0" err="1"/>
                        <a:t>rtde.movel</a:t>
                      </a:r>
                      <a:r>
                        <a:rPr lang="en-AU" sz="1400" dirty="0"/>
                        <a:t>(target,’joint’,</a:t>
                      </a:r>
                      <a:r>
                        <a:rPr lang="en-AU" sz="1400" dirty="0" err="1"/>
                        <a:t>a,v,t,r</a:t>
                      </a:r>
                      <a:r>
                        <a:rPr lang="en-AU" sz="1400" dirty="0"/>
                        <a:t>)</a:t>
                      </a:r>
                      <a:br>
                        <a:rPr lang="en-AU" sz="1400" dirty="0"/>
                      </a:br>
                      <a:br>
                        <a:rPr lang="en-AU" sz="1400" dirty="0"/>
                      </a:br>
                      <a:r>
                        <a:rPr lang="en-AU" sz="1400" b="1" dirty="0"/>
                        <a:t>If </a:t>
                      </a:r>
                      <a:r>
                        <a:rPr lang="en-AU" sz="1400" b="1" dirty="0" err="1"/>
                        <a:t>via_point</a:t>
                      </a:r>
                      <a:r>
                        <a:rPr lang="en-AU" sz="1400" b="1" dirty="0"/>
                        <a:t> and target positions are a pose, you need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400" dirty="0"/>
                    </a:p>
                    <a:p>
                      <a:r>
                        <a:rPr lang="en-AU" sz="1400" dirty="0"/>
                        <a:t>[pose] = </a:t>
                      </a:r>
                      <a:r>
                        <a:rPr lang="en-AU" sz="1400" dirty="0" err="1"/>
                        <a:t>rtde.movel</a:t>
                      </a:r>
                      <a:r>
                        <a:rPr lang="en-AU" sz="1400" dirty="0"/>
                        <a:t>(target,’pose’,</a:t>
                      </a:r>
                      <a:r>
                        <a:rPr lang="en-AU" sz="1400" dirty="0" err="1"/>
                        <a:t>a,v,t,r</a:t>
                      </a:r>
                      <a:r>
                        <a:rPr lang="en-AU" sz="1400" dirty="0"/>
                        <a:t>)</a:t>
                      </a:r>
                    </a:p>
                    <a:p>
                      <a:endParaRPr lang="en-AU" sz="1400" dirty="0"/>
                    </a:p>
                  </a:txBody>
                  <a:tcPr/>
                </a:tc>
                <a:extLst>
                  <a:ext uri="{0D108BD9-81ED-4DB2-BD59-A6C34878D82A}">
                    <a16:rowId xmlns:a16="http://schemas.microsoft.com/office/drawing/2014/main" val="2918620007"/>
                  </a:ext>
                </a:extLst>
              </a:tr>
            </a:tbl>
          </a:graphicData>
        </a:graphic>
      </p:graphicFrame>
    </p:spTree>
    <p:extLst>
      <p:ext uri="{BB962C8B-B14F-4D97-AF65-F5344CB8AC3E}">
        <p14:creationId xmlns:p14="http://schemas.microsoft.com/office/powerpoint/2010/main" val="1809853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AE5E-C126-92A0-7877-5D6975916BE9}"/>
              </a:ext>
            </a:extLst>
          </p:cNvPr>
          <p:cNvSpPr>
            <a:spLocks noGrp="1"/>
          </p:cNvSpPr>
          <p:nvPr>
            <p:ph type="title"/>
          </p:nvPr>
        </p:nvSpPr>
        <p:spPr/>
        <p:txBody>
          <a:bodyPr/>
          <a:lstStyle/>
          <a:p>
            <a:r>
              <a:rPr lang="en-AU" dirty="0" err="1"/>
              <a:t>movep</a:t>
            </a:r>
            <a:r>
              <a:rPr lang="en-AU" dirty="0"/>
              <a:t> : </a:t>
            </a:r>
            <a:r>
              <a:rPr lang="en-AU" sz="2400" dirty="0"/>
              <a:t>Blend circular and move linear (in tool space) </a:t>
            </a:r>
            <a:endParaRPr lang="en-AU" dirty="0"/>
          </a:p>
        </p:txBody>
      </p:sp>
      <p:sp>
        <p:nvSpPr>
          <p:cNvPr id="3" name="Content Placeholder 2">
            <a:extLst>
              <a:ext uri="{FF2B5EF4-FFF2-40B4-BE49-F238E27FC236}">
                <a16:creationId xmlns:a16="http://schemas.microsoft.com/office/drawing/2014/main" id="{073E758E-460A-5B1D-BA1B-95A8C50E554F}"/>
              </a:ext>
            </a:extLst>
          </p:cNvPr>
          <p:cNvSpPr>
            <a:spLocks noGrp="1"/>
          </p:cNvSpPr>
          <p:nvPr>
            <p:ph idx="1"/>
          </p:nvPr>
        </p:nvSpPr>
        <p:spPr/>
        <p:txBody>
          <a:bodyPr/>
          <a:lstStyle/>
          <a:p>
            <a:r>
              <a:rPr lang="en-AU" sz="1800" b="0" i="0" dirty="0">
                <a:solidFill>
                  <a:srgbClr val="028009"/>
                </a:solidFill>
                <a:effectLst/>
                <a:latin typeface="Menlo"/>
              </a:rPr>
              <a:t> Definition: [</a:t>
            </a:r>
            <a:r>
              <a:rPr lang="en-AU" sz="1800" b="0" i="0" dirty="0" err="1">
                <a:solidFill>
                  <a:srgbClr val="028009"/>
                </a:solidFill>
                <a:effectLst/>
                <a:latin typeface="Menlo"/>
              </a:rPr>
              <a:t>poses,joints,jointVelocities,jointAccelerations,torques</a:t>
            </a:r>
            <a:r>
              <a:rPr lang="en-AU" sz="1800" b="0" i="0" dirty="0">
                <a:solidFill>
                  <a:srgbClr val="028009"/>
                </a:solidFill>
                <a:effectLst/>
                <a:latin typeface="Menlo"/>
              </a:rPr>
              <a:t>] = </a:t>
            </a:r>
            <a:r>
              <a:rPr lang="en-AU" sz="1800" b="0" i="0" dirty="0" err="1">
                <a:solidFill>
                  <a:srgbClr val="028009"/>
                </a:solidFill>
                <a:effectLst/>
                <a:latin typeface="Menlo"/>
              </a:rPr>
              <a:t>movep</a:t>
            </a:r>
            <a:r>
              <a:rPr lang="en-AU" sz="1800" b="0" i="0" dirty="0">
                <a:solidFill>
                  <a:srgbClr val="028009"/>
                </a:solidFill>
                <a:effectLst/>
                <a:latin typeface="Menlo"/>
              </a:rPr>
              <a:t>(</a:t>
            </a:r>
            <a:r>
              <a:rPr lang="en-AU" sz="1800" b="0" i="0" dirty="0" err="1">
                <a:solidFill>
                  <a:srgbClr val="028009"/>
                </a:solidFill>
                <a:effectLst/>
                <a:latin typeface="Menlo"/>
              </a:rPr>
              <a:t>obj,target,jointOrPose,a,v,r</a:t>
            </a:r>
            <a:r>
              <a:rPr lang="en-AU" sz="1800" b="0" i="0" dirty="0">
                <a:solidFill>
                  <a:srgbClr val="028009"/>
                </a:solidFill>
                <a:effectLst/>
                <a:latin typeface="Menlo"/>
              </a:rPr>
              <a:t>)</a:t>
            </a:r>
          </a:p>
          <a:p>
            <a:endParaRPr lang="en-AU" sz="1800" dirty="0">
              <a:solidFill>
                <a:srgbClr val="028009"/>
              </a:solidFill>
              <a:latin typeface="Menlo"/>
            </a:endParaRPr>
          </a:p>
          <a:p>
            <a:r>
              <a:rPr lang="en-AU" sz="1800" dirty="0"/>
              <a:t>Example use case is exactly the same as </a:t>
            </a:r>
            <a:r>
              <a:rPr lang="en-AU" sz="1800" dirty="0" err="1"/>
              <a:t>movej</a:t>
            </a:r>
            <a:r>
              <a:rPr lang="en-AU" sz="1800" dirty="0"/>
              <a:t> and </a:t>
            </a:r>
            <a:r>
              <a:rPr lang="en-AU" sz="1800" dirty="0" err="1"/>
              <a:t>movel</a:t>
            </a:r>
            <a:r>
              <a:rPr lang="en-AU" sz="1800" dirty="0"/>
              <a:t>. Please refer to those.</a:t>
            </a:r>
            <a:endParaRPr lang="en-AU" sz="1800" b="0" i="0" dirty="0">
              <a:effectLst/>
            </a:endParaRPr>
          </a:p>
          <a:p>
            <a:r>
              <a:rPr lang="en-AU" b="1" dirty="0"/>
              <a:t>Due to the safety limits on the UR5e, it might not work as it tends to try to go at a velocity about the limit. But try it out and see what happens!</a:t>
            </a:r>
          </a:p>
        </p:txBody>
      </p:sp>
    </p:spTree>
    <p:extLst>
      <p:ext uri="{BB962C8B-B14F-4D97-AF65-F5344CB8AC3E}">
        <p14:creationId xmlns:p14="http://schemas.microsoft.com/office/powerpoint/2010/main" val="3000094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movec</a:t>
            </a:r>
            <a:r>
              <a:rPr lang="en-AU" dirty="0"/>
              <a:t> : </a:t>
            </a:r>
            <a:r>
              <a:rPr lang="en-US" sz="2200" b="0" i="0" dirty="0">
                <a:effectLst/>
              </a:rPr>
              <a:t>Circular Move: Move to position (circular in tool-space)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p:txBody>
          <a:bodyPr>
            <a:normAutofit/>
          </a:bodyPr>
          <a:lstStyle/>
          <a:p>
            <a:r>
              <a:rPr lang="en-US" sz="2200" b="0" i="0" dirty="0">
                <a:effectLst/>
              </a:rPr>
              <a:t>TCP moves on the circular arc segment from current pose, through </a:t>
            </a:r>
            <a:r>
              <a:rPr lang="en-US" sz="2200" b="0" i="0" dirty="0" err="1">
                <a:effectLst/>
              </a:rPr>
              <a:t>pose_via</a:t>
            </a:r>
            <a:r>
              <a:rPr lang="en-US" sz="2200" b="0" i="0" dirty="0">
                <a:effectLst/>
              </a:rPr>
              <a:t> to </a:t>
            </a:r>
            <a:r>
              <a:rPr lang="en-US" sz="2200" b="0" i="0" dirty="0" err="1">
                <a:effectLst/>
              </a:rPr>
              <a:t>pose_to</a:t>
            </a:r>
            <a:r>
              <a:rPr lang="en-US" sz="2200" b="0" i="0" dirty="0">
                <a:effectLst/>
              </a:rPr>
              <a:t>. Accelerates to and moves with constant tool  speed v. Use the mode parameter to define the orientation interpolation.</a:t>
            </a:r>
          </a:p>
          <a:p>
            <a:endParaRPr lang="en-US" sz="2200" b="0" i="0" dirty="0">
              <a:effectLst/>
            </a:endParaRPr>
          </a:p>
          <a:p>
            <a:r>
              <a:rPr lang="en-US" sz="2200" b="0" i="0" dirty="0">
                <a:effectLst/>
              </a:rPr>
              <a:t>Definition:</a:t>
            </a:r>
          </a:p>
          <a:p>
            <a:r>
              <a:rPr lang="en-US" sz="2200" b="1" i="0" dirty="0">
                <a:effectLst/>
              </a:rPr>
              <a:t> </a:t>
            </a:r>
            <a:r>
              <a:rPr lang="en-US" sz="1400" b="1" i="0" dirty="0">
                <a:effectLst/>
              </a:rPr>
              <a:t>[</a:t>
            </a:r>
            <a:r>
              <a:rPr lang="en-US" sz="1400" b="1" i="0" dirty="0" err="1">
                <a:effectLst/>
              </a:rPr>
              <a:t>poses,joints,jointVelocities,jointAccelerations,torques</a:t>
            </a:r>
            <a:r>
              <a:rPr lang="en-US" sz="1400" b="1" i="0" dirty="0">
                <a:effectLst/>
              </a:rPr>
              <a:t>]  =  </a:t>
            </a:r>
            <a:r>
              <a:rPr lang="en-US" sz="1400" b="1" i="0" dirty="0" err="1">
                <a:effectLst/>
              </a:rPr>
              <a:t>movec</a:t>
            </a:r>
            <a:r>
              <a:rPr lang="en-US" sz="1400" b="1" i="0" dirty="0">
                <a:effectLst/>
              </a:rPr>
              <a:t>(</a:t>
            </a:r>
            <a:r>
              <a:rPr lang="en-US" sz="1400" b="1" i="0" dirty="0" err="1">
                <a:effectLst/>
              </a:rPr>
              <a:t>via_point,pose_to,jointOrPose,a,v,r,mode</a:t>
            </a:r>
            <a:r>
              <a:rPr lang="en-US" sz="1400" b="1" i="0" dirty="0">
                <a:effectLst/>
              </a:rPr>
              <a:t>)</a:t>
            </a:r>
          </a:p>
          <a:p>
            <a:endParaRPr lang="en-US" sz="8000" b="0" i="0" dirty="0">
              <a:effectLst/>
            </a:endParaRPr>
          </a:p>
          <a:p>
            <a:endParaRPr lang="en-AU" b="1" dirty="0"/>
          </a:p>
        </p:txBody>
      </p:sp>
    </p:spTree>
    <p:extLst>
      <p:ext uri="{BB962C8B-B14F-4D97-AF65-F5344CB8AC3E}">
        <p14:creationId xmlns:p14="http://schemas.microsoft.com/office/powerpoint/2010/main" val="816502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movec</a:t>
            </a:r>
            <a:r>
              <a:rPr lang="en-AU" dirty="0"/>
              <a:t> : </a:t>
            </a:r>
            <a:r>
              <a:rPr lang="en-US" sz="2200" b="0" i="0" dirty="0">
                <a:effectLst/>
              </a:rPr>
              <a:t>Circular Move: Move to position (circular in tool-space)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p:txBody>
          <a:bodyPr>
            <a:normAutofit fontScale="25000" lnSpcReduction="20000"/>
          </a:bodyPr>
          <a:lstStyle/>
          <a:p>
            <a:r>
              <a:rPr lang="en-US" sz="5600" b="1" i="0" dirty="0">
                <a:effectLst/>
              </a:rPr>
              <a:t> [</a:t>
            </a:r>
            <a:r>
              <a:rPr lang="en-US" sz="5600" b="1" i="0" dirty="0" err="1">
                <a:effectLst/>
              </a:rPr>
              <a:t>poses,joints,jointVelocities,jointAccelerations,torques</a:t>
            </a:r>
            <a:r>
              <a:rPr lang="en-US" sz="5600" b="1" i="0" dirty="0">
                <a:effectLst/>
              </a:rPr>
              <a:t>]  =  </a:t>
            </a:r>
            <a:r>
              <a:rPr lang="en-US" sz="5600" b="1" i="0" dirty="0" err="1">
                <a:effectLst/>
              </a:rPr>
              <a:t>movec</a:t>
            </a:r>
            <a:r>
              <a:rPr lang="en-US" sz="5600" b="1" i="0" dirty="0">
                <a:effectLst/>
              </a:rPr>
              <a:t>(</a:t>
            </a:r>
            <a:r>
              <a:rPr lang="en-US" sz="5600" b="1" i="0" dirty="0" err="1">
                <a:effectLst/>
              </a:rPr>
              <a:t>via_point,pose_to,jointOrPose,a,v,r,mode</a:t>
            </a:r>
            <a:r>
              <a:rPr lang="en-US" sz="5600" b="1" i="0" dirty="0">
                <a:effectLst/>
              </a:rPr>
              <a:t>)</a:t>
            </a:r>
          </a:p>
          <a:p>
            <a:pPr>
              <a:buNone/>
            </a:pPr>
            <a:r>
              <a:rPr lang="en-US" sz="8000" b="0" i="0" dirty="0">
                <a:effectLst/>
              </a:rPr>
              <a:t>PARAMETERS:</a:t>
            </a:r>
          </a:p>
          <a:p>
            <a:pPr marL="285750" indent="-285750">
              <a:buFont typeface="Arial" panose="020B0604020202020204" pitchFamily="34" charset="0"/>
              <a:buChar char="•"/>
            </a:pPr>
            <a:r>
              <a:rPr lang="en-US" sz="6400" b="1" i="0" dirty="0" err="1">
                <a:effectLst/>
              </a:rPr>
              <a:t>pose_via</a:t>
            </a:r>
            <a:r>
              <a:rPr lang="en-US" sz="6400" b="1" i="0" dirty="0">
                <a:effectLst/>
              </a:rPr>
              <a:t> </a:t>
            </a:r>
            <a:r>
              <a:rPr lang="en-US" sz="6400" b="0" i="0" dirty="0">
                <a:effectLst/>
              </a:rPr>
              <a:t>= path point </a:t>
            </a:r>
            <a:r>
              <a:rPr lang="en-US" sz="6400" b="0" i="0" dirty="0" err="1">
                <a:effectLst/>
              </a:rPr>
              <a:t>Pose_via</a:t>
            </a:r>
            <a:r>
              <a:rPr lang="en-US" sz="6400" b="0" i="0" dirty="0">
                <a:effectLst/>
              </a:rPr>
              <a:t>, can also be specified as joint positions, then forward kinematics is used to calculate the corresponding pose.</a:t>
            </a:r>
          </a:p>
          <a:p>
            <a:pPr marL="285750" indent="-285750">
              <a:buFont typeface="Arial" panose="020B0604020202020204" pitchFamily="34" charset="0"/>
              <a:buChar char="•"/>
            </a:pPr>
            <a:r>
              <a:rPr lang="en-US" sz="6400" b="1" i="0" dirty="0" err="1">
                <a:effectLst/>
              </a:rPr>
              <a:t>pose_to</a:t>
            </a:r>
            <a:r>
              <a:rPr lang="en-US" sz="6400" b="1" i="0" dirty="0">
                <a:effectLst/>
              </a:rPr>
              <a:t> </a:t>
            </a:r>
            <a:r>
              <a:rPr lang="en-US" sz="6400" b="0" i="0" dirty="0">
                <a:effectLst/>
              </a:rPr>
              <a:t>= </a:t>
            </a:r>
            <a:r>
              <a:rPr lang="en-US" sz="6400" b="0" i="0" dirty="0" err="1">
                <a:effectLst/>
              </a:rPr>
              <a:t>arget</a:t>
            </a:r>
            <a:r>
              <a:rPr lang="en-US" sz="6400" b="0" i="0" dirty="0">
                <a:effectLst/>
              </a:rPr>
              <a:t> pose </a:t>
            </a:r>
            <a:r>
              <a:rPr lang="en-US" sz="6400" b="0" i="0" dirty="0" err="1">
                <a:effectLst/>
              </a:rPr>
              <a:t>Pose_to</a:t>
            </a:r>
            <a:r>
              <a:rPr lang="en-US" sz="6400" b="0" i="0" dirty="0">
                <a:effectLst/>
              </a:rPr>
              <a:t> can also be specified as joint positions, then forward kinematics is used to calculate the corresponding pose.</a:t>
            </a:r>
          </a:p>
          <a:p>
            <a:pPr marL="285750" indent="-285750">
              <a:buFont typeface="Arial" panose="020B0604020202020204" pitchFamily="34" charset="0"/>
              <a:buChar char="•"/>
            </a:pPr>
            <a:r>
              <a:rPr lang="en-US" sz="6400" b="0" i="0" dirty="0">
                <a:effectLst/>
              </a:rPr>
              <a:t> </a:t>
            </a:r>
            <a:r>
              <a:rPr lang="en-US" sz="6400" b="1" i="0" dirty="0" err="1">
                <a:effectLst/>
              </a:rPr>
              <a:t>jointOrPose</a:t>
            </a:r>
            <a:r>
              <a:rPr lang="en-US" sz="6400" b="0" i="0" dirty="0">
                <a:effectLst/>
              </a:rPr>
              <a:t>= "joint" or "pose" to provide joint inputs or pose inputs</a:t>
            </a:r>
          </a:p>
          <a:p>
            <a:pPr marL="285750" indent="-285750">
              <a:buFont typeface="Arial" panose="020B0604020202020204" pitchFamily="34" charset="0"/>
              <a:buChar char="•"/>
            </a:pPr>
            <a:r>
              <a:rPr lang="en-US" sz="6400" b="0" i="0" dirty="0">
                <a:effectLst/>
              </a:rPr>
              <a:t> </a:t>
            </a:r>
            <a:r>
              <a:rPr lang="en-US" sz="6400" b="1" i="0" dirty="0">
                <a:effectLst/>
              </a:rPr>
              <a:t>a</a:t>
            </a:r>
            <a:r>
              <a:rPr lang="en-US" sz="6400" b="0" i="0" dirty="0">
                <a:effectLst/>
              </a:rPr>
              <a:t> = tool acceleration (m/s^2) (default = 1.2)</a:t>
            </a:r>
          </a:p>
          <a:p>
            <a:pPr marL="285750" indent="-285750">
              <a:buFont typeface="Arial" panose="020B0604020202020204" pitchFamily="34" charset="0"/>
              <a:buChar char="•"/>
            </a:pPr>
            <a:r>
              <a:rPr lang="en-US" sz="6400" b="0" i="0" dirty="0">
                <a:effectLst/>
              </a:rPr>
              <a:t> </a:t>
            </a:r>
            <a:r>
              <a:rPr lang="en-US" sz="6400" b="1" i="0" dirty="0">
                <a:effectLst/>
              </a:rPr>
              <a:t>v</a:t>
            </a:r>
            <a:r>
              <a:rPr lang="en-US" sz="6400" b="0" i="0" dirty="0">
                <a:effectLst/>
              </a:rPr>
              <a:t> = tool speed (m/s) (default = 0.25)</a:t>
            </a:r>
          </a:p>
          <a:p>
            <a:pPr marL="285750" indent="-285750">
              <a:buFont typeface="Arial" panose="020B0604020202020204" pitchFamily="34" charset="0"/>
              <a:buChar char="•"/>
            </a:pPr>
            <a:r>
              <a:rPr lang="en-US" sz="6400" b="0" i="0" dirty="0">
                <a:effectLst/>
              </a:rPr>
              <a:t> </a:t>
            </a:r>
            <a:r>
              <a:rPr lang="en-US" sz="6400" b="1" i="0" dirty="0">
                <a:effectLst/>
              </a:rPr>
              <a:t>r</a:t>
            </a:r>
            <a:r>
              <a:rPr lang="en-US" sz="6400" b="0" i="0" dirty="0">
                <a:effectLst/>
              </a:rPr>
              <a:t> = blend radius (of target pose) (m) (default = 0.05)</a:t>
            </a:r>
          </a:p>
          <a:p>
            <a:pPr marL="285750" indent="-285750">
              <a:buFont typeface="Arial" panose="020B0604020202020204" pitchFamily="34" charset="0"/>
              <a:buChar char="•"/>
            </a:pPr>
            <a:r>
              <a:rPr lang="en-US" sz="6400" b="0" i="0" dirty="0">
                <a:effectLst/>
              </a:rPr>
              <a:t> </a:t>
            </a:r>
            <a:r>
              <a:rPr lang="en-US" sz="6400" b="1" i="0" dirty="0">
                <a:effectLst/>
              </a:rPr>
              <a:t>mode = 0</a:t>
            </a:r>
            <a:r>
              <a:rPr lang="en-US" sz="6400" b="0" i="0" dirty="0">
                <a:effectLst/>
              </a:rPr>
              <a:t>: Unconstrained mode. Interpolate orientation from current pose to target pose (</a:t>
            </a:r>
            <a:r>
              <a:rPr lang="en-US" sz="6400" b="0" i="0" dirty="0" err="1">
                <a:effectLst/>
              </a:rPr>
              <a:t>pose_to</a:t>
            </a:r>
            <a:r>
              <a:rPr lang="en-US" sz="6400" b="0" i="0" dirty="0">
                <a:effectLst/>
              </a:rPr>
              <a:t>) </a:t>
            </a:r>
          </a:p>
          <a:p>
            <a:pPr marL="285750" indent="-285750">
              <a:buFont typeface="Arial" panose="020B0604020202020204" pitchFamily="34" charset="0"/>
              <a:buChar char="•"/>
            </a:pPr>
            <a:r>
              <a:rPr lang="en-US" sz="6400" b="0" i="0" dirty="0">
                <a:effectLst/>
              </a:rPr>
              <a:t> </a:t>
            </a:r>
            <a:r>
              <a:rPr lang="en-US" sz="6400" b="1" i="0" dirty="0">
                <a:effectLst/>
              </a:rPr>
              <a:t>mode = 1</a:t>
            </a:r>
            <a:r>
              <a:rPr lang="en-US" sz="6400" b="0" i="0" dirty="0">
                <a:effectLst/>
              </a:rPr>
              <a:t>: Fixed mode. Keep orientation constant relative to the tangent of the circular arc(starting from current pose)</a:t>
            </a:r>
          </a:p>
          <a:p>
            <a:pPr marL="285750" indent="-285750">
              <a:buFont typeface="Arial" panose="020B0604020202020204" pitchFamily="34" charset="0"/>
              <a:buChar char="•"/>
            </a:pPr>
            <a:r>
              <a:rPr lang="en-US" sz="6400" b="0" i="0" dirty="0">
                <a:effectLst/>
              </a:rPr>
              <a:t> (mode default = 1)</a:t>
            </a:r>
          </a:p>
          <a:p>
            <a:endParaRPr lang="en-AU" b="1" dirty="0"/>
          </a:p>
        </p:txBody>
      </p:sp>
    </p:spTree>
    <p:extLst>
      <p:ext uri="{BB962C8B-B14F-4D97-AF65-F5344CB8AC3E}">
        <p14:creationId xmlns:p14="http://schemas.microsoft.com/office/powerpoint/2010/main" val="4277798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movec</a:t>
            </a:r>
            <a:r>
              <a:rPr lang="en-AU" dirty="0"/>
              <a:t> : example usage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a:xfrm>
            <a:off x="7833360" y="382778"/>
            <a:ext cx="3880104" cy="767493"/>
          </a:xfrm>
        </p:spPr>
        <p:txBody>
          <a:bodyPr>
            <a:normAutofit/>
          </a:bodyPr>
          <a:lstStyle/>
          <a:p>
            <a:r>
              <a:rPr lang="en-AU" sz="1200" b="0" i="0" dirty="0" err="1">
                <a:effectLst/>
                <a:latin typeface="Menlo"/>
              </a:rPr>
              <a:t>via_point</a:t>
            </a:r>
            <a:r>
              <a:rPr lang="en-AU" sz="1200" dirty="0">
                <a:latin typeface="Menlo"/>
              </a:rPr>
              <a:t> = </a:t>
            </a:r>
            <a:r>
              <a:rPr lang="en-US" sz="1200" b="0" i="0" dirty="0">
                <a:effectLst/>
                <a:latin typeface="Menlo"/>
              </a:rPr>
              <a:t>[-588.53, -300, 400, 2.2214, -2.2214, 0.00];</a:t>
            </a:r>
          </a:p>
          <a:p>
            <a:pPr>
              <a:buNone/>
            </a:pPr>
            <a:r>
              <a:rPr lang="en-US" sz="1200" b="0" i="0" dirty="0">
                <a:effectLst/>
                <a:latin typeface="Menlo"/>
              </a:rPr>
              <a:t>target = [-588.53, -300, 200, 2.2214, -2.2214, 0.00];</a:t>
            </a:r>
          </a:p>
        </p:txBody>
      </p:sp>
      <p:graphicFrame>
        <p:nvGraphicFramePr>
          <p:cNvPr id="4" name="Table 4">
            <a:extLst>
              <a:ext uri="{FF2B5EF4-FFF2-40B4-BE49-F238E27FC236}">
                <a16:creationId xmlns:a16="http://schemas.microsoft.com/office/drawing/2014/main" id="{F3FA9572-D694-4A94-54EF-586B0E4418A7}"/>
              </a:ext>
            </a:extLst>
          </p:cNvPr>
          <p:cNvGraphicFramePr>
            <a:graphicFrameLocks noGrp="1"/>
          </p:cNvGraphicFramePr>
          <p:nvPr>
            <p:extLst>
              <p:ext uri="{D42A27DB-BD31-4B8C-83A1-F6EECF244321}">
                <p14:modId xmlns:p14="http://schemas.microsoft.com/office/powerpoint/2010/main" val="3573084600"/>
              </p:ext>
            </p:extLst>
          </p:nvPr>
        </p:nvGraphicFramePr>
        <p:xfrm>
          <a:off x="0" y="1129217"/>
          <a:ext cx="12192000" cy="5728783"/>
        </p:xfrm>
        <a:graphic>
          <a:graphicData uri="http://schemas.openxmlformats.org/drawingml/2006/table">
            <a:tbl>
              <a:tblPr firstRow="1" bandRow="1">
                <a:tableStyleId>{5C22544A-7EE6-4342-B048-85BDC9FD1C3A}</a:tableStyleId>
              </a:tblPr>
              <a:tblGrid>
                <a:gridCol w="3968496">
                  <a:extLst>
                    <a:ext uri="{9D8B030D-6E8A-4147-A177-3AD203B41FA5}">
                      <a16:colId xmlns:a16="http://schemas.microsoft.com/office/drawing/2014/main" val="105738236"/>
                    </a:ext>
                  </a:extLst>
                </a:gridCol>
                <a:gridCol w="8223504">
                  <a:extLst>
                    <a:ext uri="{9D8B030D-6E8A-4147-A177-3AD203B41FA5}">
                      <a16:colId xmlns:a16="http://schemas.microsoft.com/office/drawing/2014/main" val="2505876034"/>
                    </a:ext>
                  </a:extLst>
                </a:gridCol>
              </a:tblGrid>
              <a:tr h="345695">
                <a:tc>
                  <a:txBody>
                    <a:bodyPr/>
                    <a:lstStyle/>
                    <a:p>
                      <a:endParaRPr lang="en-AU" dirty="0"/>
                    </a:p>
                  </a:txBody>
                  <a:tcPr/>
                </a:tc>
                <a:tc>
                  <a:txBody>
                    <a:bodyPr/>
                    <a:lstStyle/>
                    <a:p>
                      <a:r>
                        <a:rPr lang="en-AU" dirty="0"/>
                        <a:t>command</a:t>
                      </a:r>
                    </a:p>
                  </a:txBody>
                  <a:tcPr/>
                </a:tc>
                <a:extLst>
                  <a:ext uri="{0D108BD9-81ED-4DB2-BD59-A6C34878D82A}">
                    <a16:rowId xmlns:a16="http://schemas.microsoft.com/office/drawing/2014/main" val="4141106631"/>
                  </a:ext>
                </a:extLst>
              </a:tr>
              <a:tr h="604966">
                <a:tc>
                  <a:txBody>
                    <a:bodyPr/>
                    <a:lstStyle/>
                    <a:p>
                      <a:r>
                        <a:rPr lang="en-AU" sz="1400" dirty="0"/>
                        <a:t>Output pose and input </a:t>
                      </a:r>
                      <a:r>
                        <a:rPr lang="en-AU" sz="1400" dirty="0" err="1"/>
                        <a:t>xyzrpy</a:t>
                      </a:r>
                      <a:r>
                        <a:rPr lang="en-AU" sz="14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pose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2730421959"/>
                  </a:ext>
                </a:extLst>
              </a:tr>
              <a:tr h="777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and joint position and input </a:t>
                      </a:r>
                      <a:r>
                        <a:rPr lang="en-AU" sz="1400" dirty="0" err="1"/>
                        <a:t>xyzrpy</a:t>
                      </a:r>
                      <a:endParaRPr lang="en-AU" sz="1400" dirty="0"/>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a:t>
                      </a:r>
                      <a:r>
                        <a:rPr lang="en-AU" sz="1600" dirty="0"/>
                        <a:t>]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2001341711"/>
                  </a:ext>
                </a:extLst>
              </a:tr>
              <a:tr h="604966">
                <a:tc>
                  <a:txBody>
                    <a:bodyPr/>
                    <a:lstStyle/>
                    <a:p>
                      <a:r>
                        <a:rPr lang="en-AU" sz="1400" dirty="0"/>
                        <a:t>Output pose, joint position, joint velocity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3546052910"/>
                  </a:ext>
                </a:extLst>
              </a:tr>
              <a:tr h="777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joint position, joint velocity, joint acceleration</a:t>
                      </a:r>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a:t>
                      </a:r>
                      <a:r>
                        <a:rPr lang="en-AU" sz="1600" dirty="0" err="1"/>
                        <a:t>jointAcc</a:t>
                      </a:r>
                      <a:r>
                        <a:rPr lang="en-AU" sz="1600" dirty="0"/>
                        <a:t>]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3511470003"/>
                  </a:ext>
                </a:extLst>
              </a:tr>
              <a:tr h="541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joint position, joint velocity, joint acceleration, joint torque</a:t>
                      </a:r>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a:t>
                      </a:r>
                      <a:r>
                        <a:rPr lang="en-AU" sz="1600" dirty="0" err="1"/>
                        <a:t>jointAcc</a:t>
                      </a:r>
                      <a:r>
                        <a:rPr lang="en-AU" sz="1600" dirty="0"/>
                        <a:t>, </a:t>
                      </a:r>
                      <a:r>
                        <a:rPr lang="en-AU" sz="1600" dirty="0" err="1"/>
                        <a:t>jointTor</a:t>
                      </a:r>
                      <a:r>
                        <a:rPr lang="en-AU" sz="1600" dirty="0"/>
                        <a:t>]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2881670524"/>
                  </a:ext>
                </a:extLst>
              </a:tr>
              <a:tr h="429204">
                <a:tc>
                  <a:txBody>
                    <a:bodyPr/>
                    <a:lstStyle/>
                    <a:p>
                      <a:r>
                        <a:rPr lang="en-AU" sz="1400" dirty="0"/>
                        <a:t>Only want joint 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2176460746"/>
                  </a:ext>
                </a:extLst>
              </a:tr>
              <a:tr h="492724">
                <a:tc>
                  <a:txBody>
                    <a:bodyPr/>
                    <a:lstStyle/>
                    <a:p>
                      <a:r>
                        <a:rPr lang="en-AU" sz="1400" dirty="0"/>
                        <a:t>Only want joint velocity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 </a:t>
                      </a:r>
                      <a:r>
                        <a:rPr lang="en-AU" sz="1600" dirty="0" err="1"/>
                        <a:t>rtde.movec</a:t>
                      </a:r>
                      <a:r>
                        <a:rPr lang="en-AU" sz="1600" dirty="0"/>
                        <a:t>(</a:t>
                      </a:r>
                      <a:r>
                        <a:rPr lang="en-AU" sz="1600" dirty="0" err="1"/>
                        <a:t>via_point,target</a:t>
                      </a:r>
                      <a:r>
                        <a:rPr lang="en-AU" sz="1600" dirty="0"/>
                        <a:t>)</a:t>
                      </a:r>
                    </a:p>
                  </a:txBody>
                  <a:tcPr/>
                </a:tc>
                <a:extLst>
                  <a:ext uri="{0D108BD9-81ED-4DB2-BD59-A6C34878D82A}">
                    <a16:rowId xmlns:a16="http://schemas.microsoft.com/office/drawing/2014/main" val="3285598154"/>
                  </a:ext>
                </a:extLst>
              </a:tr>
              <a:tr h="794099">
                <a:tc>
                  <a:txBody>
                    <a:bodyPr/>
                    <a:lstStyle/>
                    <a:p>
                      <a:r>
                        <a:rPr lang="en-AU" sz="1400" dirty="0"/>
                        <a:t>Want joint position and joint acceleration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a:t>
                      </a:r>
                      <a:r>
                        <a:rPr lang="en-AU" sz="1600" dirty="0" err="1"/>
                        <a:t>jointAcc</a:t>
                      </a:r>
                      <a:r>
                        <a:rPr lang="en-AU" sz="1600" dirty="0"/>
                        <a:t>] = </a:t>
                      </a:r>
                      <a:r>
                        <a:rPr lang="en-AU" sz="1600" dirty="0" err="1"/>
                        <a:t>rtde.movec</a:t>
                      </a:r>
                      <a:r>
                        <a:rPr lang="en-AU" sz="1600" dirty="0"/>
                        <a:t>(</a:t>
                      </a:r>
                      <a:r>
                        <a:rPr lang="en-AU" sz="1600" dirty="0" err="1"/>
                        <a:t>via_point,target</a:t>
                      </a:r>
                      <a:r>
                        <a:rPr lang="en-AU"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600" dirty="0"/>
                    </a:p>
                  </a:txBody>
                  <a:tcPr/>
                </a:tc>
                <a:extLst>
                  <a:ext uri="{0D108BD9-81ED-4DB2-BD59-A6C34878D82A}">
                    <a16:rowId xmlns:a16="http://schemas.microsoft.com/office/drawing/2014/main" val="1907353828"/>
                  </a:ext>
                </a:extLst>
              </a:tr>
            </a:tbl>
          </a:graphicData>
        </a:graphic>
      </p:graphicFrame>
      <p:sp>
        <p:nvSpPr>
          <p:cNvPr id="5" name="Content Placeholder 2">
            <a:extLst>
              <a:ext uri="{FF2B5EF4-FFF2-40B4-BE49-F238E27FC236}">
                <a16:creationId xmlns:a16="http://schemas.microsoft.com/office/drawing/2014/main" id="{8BBE67B5-7A16-BF44-A7FD-956336CE15DE}"/>
              </a:ext>
            </a:extLst>
          </p:cNvPr>
          <p:cNvSpPr txBox="1">
            <a:spLocks/>
          </p:cNvSpPr>
          <p:nvPr/>
        </p:nvSpPr>
        <p:spPr>
          <a:xfrm>
            <a:off x="1456944" y="5383272"/>
            <a:ext cx="7193280" cy="767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latin typeface="Menlo"/>
            </a:endParaRPr>
          </a:p>
        </p:txBody>
      </p:sp>
    </p:spTree>
    <p:extLst>
      <p:ext uri="{BB962C8B-B14F-4D97-AF65-F5344CB8AC3E}">
        <p14:creationId xmlns:p14="http://schemas.microsoft.com/office/powerpoint/2010/main" val="1830508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movec</a:t>
            </a:r>
            <a:r>
              <a:rPr lang="en-AU" dirty="0"/>
              <a:t> : example usage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a:xfrm>
            <a:off x="7787640" y="241490"/>
            <a:ext cx="3880104" cy="767493"/>
          </a:xfrm>
        </p:spPr>
        <p:txBody>
          <a:bodyPr>
            <a:normAutofit fontScale="92500" lnSpcReduction="10000"/>
          </a:bodyPr>
          <a:lstStyle/>
          <a:p>
            <a:r>
              <a:rPr lang="en-AU" sz="1200" b="0" i="0" dirty="0" err="1">
                <a:effectLst/>
                <a:latin typeface="Menlo"/>
              </a:rPr>
              <a:t>via_point</a:t>
            </a:r>
            <a:r>
              <a:rPr lang="en-AU" sz="1200" dirty="0">
                <a:latin typeface="Menlo"/>
              </a:rPr>
              <a:t> = </a:t>
            </a:r>
            <a:r>
              <a:rPr lang="en-US" sz="1200" b="0" i="0" dirty="0">
                <a:effectLst/>
                <a:latin typeface="Menlo"/>
              </a:rPr>
              <a:t>[-588.53, -300, 400, 2.2214, -2.2214, 0.00];</a:t>
            </a:r>
          </a:p>
          <a:p>
            <a:pPr>
              <a:buNone/>
            </a:pPr>
            <a:r>
              <a:rPr lang="en-US" sz="1200" b="0" i="0" dirty="0">
                <a:effectLst/>
                <a:latin typeface="Menlo"/>
              </a:rPr>
              <a:t>target = [-588.53, -300, 200, 2.2214, -2.2214, 0.00];</a:t>
            </a:r>
          </a:p>
          <a:p>
            <a:pPr>
              <a:buNone/>
            </a:pPr>
            <a:r>
              <a:rPr lang="en-US" sz="1200" b="1" i="0" dirty="0" err="1">
                <a:effectLst/>
                <a:latin typeface="Menlo"/>
              </a:rPr>
              <a:t>x,y,z</a:t>
            </a:r>
            <a:r>
              <a:rPr lang="en-US" sz="1200" b="1" i="0" dirty="0">
                <a:effectLst/>
                <a:latin typeface="Menlo"/>
              </a:rPr>
              <a:t> </a:t>
            </a:r>
            <a:r>
              <a:rPr lang="en-US" sz="1200" b="0" i="0" dirty="0">
                <a:effectLst/>
                <a:latin typeface="Menlo"/>
              </a:rPr>
              <a:t>are in mm and  </a:t>
            </a:r>
            <a:r>
              <a:rPr lang="en-US" sz="1200" b="1" i="0" dirty="0" err="1">
                <a:effectLst/>
                <a:latin typeface="Menlo"/>
              </a:rPr>
              <a:t>r,p,y</a:t>
            </a:r>
            <a:r>
              <a:rPr lang="en-US" sz="1200" b="1" i="0" dirty="0">
                <a:effectLst/>
                <a:latin typeface="Menlo"/>
              </a:rPr>
              <a:t> </a:t>
            </a:r>
            <a:r>
              <a:rPr lang="en-US" sz="1200" b="0" i="0" dirty="0">
                <a:effectLst/>
                <a:latin typeface="Menlo"/>
              </a:rPr>
              <a:t>are in radians</a:t>
            </a:r>
          </a:p>
        </p:txBody>
      </p:sp>
      <p:graphicFrame>
        <p:nvGraphicFramePr>
          <p:cNvPr id="4" name="Table 4">
            <a:extLst>
              <a:ext uri="{FF2B5EF4-FFF2-40B4-BE49-F238E27FC236}">
                <a16:creationId xmlns:a16="http://schemas.microsoft.com/office/drawing/2014/main" id="{F3FA9572-D694-4A94-54EF-586B0E4418A7}"/>
              </a:ext>
            </a:extLst>
          </p:cNvPr>
          <p:cNvGraphicFramePr>
            <a:graphicFrameLocks noGrp="1"/>
          </p:cNvGraphicFramePr>
          <p:nvPr>
            <p:extLst>
              <p:ext uri="{D42A27DB-BD31-4B8C-83A1-F6EECF244321}">
                <p14:modId xmlns:p14="http://schemas.microsoft.com/office/powerpoint/2010/main" val="4222534006"/>
              </p:ext>
            </p:extLst>
          </p:nvPr>
        </p:nvGraphicFramePr>
        <p:xfrm>
          <a:off x="0" y="1129217"/>
          <a:ext cx="12192000" cy="5728783"/>
        </p:xfrm>
        <a:graphic>
          <a:graphicData uri="http://schemas.openxmlformats.org/drawingml/2006/table">
            <a:tbl>
              <a:tblPr firstRow="1" bandRow="1">
                <a:tableStyleId>{5C22544A-7EE6-4342-B048-85BDC9FD1C3A}</a:tableStyleId>
              </a:tblPr>
              <a:tblGrid>
                <a:gridCol w="3968496">
                  <a:extLst>
                    <a:ext uri="{9D8B030D-6E8A-4147-A177-3AD203B41FA5}">
                      <a16:colId xmlns:a16="http://schemas.microsoft.com/office/drawing/2014/main" val="105738236"/>
                    </a:ext>
                  </a:extLst>
                </a:gridCol>
                <a:gridCol w="8223504">
                  <a:extLst>
                    <a:ext uri="{9D8B030D-6E8A-4147-A177-3AD203B41FA5}">
                      <a16:colId xmlns:a16="http://schemas.microsoft.com/office/drawing/2014/main" val="2505876034"/>
                    </a:ext>
                  </a:extLst>
                </a:gridCol>
              </a:tblGrid>
              <a:tr h="345695">
                <a:tc>
                  <a:txBody>
                    <a:bodyPr/>
                    <a:lstStyle/>
                    <a:p>
                      <a:endParaRPr lang="en-AU" dirty="0"/>
                    </a:p>
                  </a:txBody>
                  <a:tcPr/>
                </a:tc>
                <a:tc>
                  <a:txBody>
                    <a:bodyPr/>
                    <a:lstStyle/>
                    <a:p>
                      <a:r>
                        <a:rPr lang="en-AU" dirty="0"/>
                        <a:t>command</a:t>
                      </a:r>
                    </a:p>
                  </a:txBody>
                  <a:tcPr/>
                </a:tc>
                <a:extLst>
                  <a:ext uri="{0D108BD9-81ED-4DB2-BD59-A6C34878D82A}">
                    <a16:rowId xmlns:a16="http://schemas.microsoft.com/office/drawing/2014/main" val="4141106631"/>
                  </a:ext>
                </a:extLst>
              </a:tr>
              <a:tr h="604966">
                <a:tc>
                  <a:txBody>
                    <a:bodyPr/>
                    <a:lstStyle/>
                    <a:p>
                      <a:r>
                        <a:rPr lang="en-AU" sz="1400" dirty="0"/>
                        <a:t>Output pose and input joint position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pose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2730421959"/>
                  </a:ext>
                </a:extLst>
              </a:tr>
              <a:tr h="777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and joint position and input </a:t>
                      </a:r>
                      <a:r>
                        <a:rPr lang="en-AU" sz="1400" dirty="0" err="1"/>
                        <a:t>xyzrpy</a:t>
                      </a:r>
                      <a:endParaRPr lang="en-AU" sz="1400" dirty="0"/>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a:t>
                      </a:r>
                      <a:r>
                        <a:rPr lang="en-AU" sz="1600" dirty="0"/>
                        <a:t>]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2001341711"/>
                  </a:ext>
                </a:extLst>
              </a:tr>
              <a:tr h="604966">
                <a:tc>
                  <a:txBody>
                    <a:bodyPr/>
                    <a:lstStyle/>
                    <a:p>
                      <a:r>
                        <a:rPr lang="en-AU" sz="1400" dirty="0"/>
                        <a:t>Output pose, joint position, joint velocity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3546052910"/>
                  </a:ext>
                </a:extLst>
              </a:tr>
              <a:tr h="777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joint position, joint velocity, joint acceleration</a:t>
                      </a:r>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a:t>
                      </a:r>
                      <a:r>
                        <a:rPr lang="en-AU" sz="1600" dirty="0" err="1"/>
                        <a:t>jointAcc</a:t>
                      </a:r>
                      <a:r>
                        <a:rPr lang="en-AU" sz="1600" dirty="0"/>
                        <a:t>]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3511470003"/>
                  </a:ext>
                </a:extLst>
              </a:tr>
              <a:tr h="541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joint position, joint velocity, joint acceleration, joint torque</a:t>
                      </a:r>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a:t>
                      </a:r>
                      <a:r>
                        <a:rPr lang="en-AU" sz="1600" dirty="0" err="1"/>
                        <a:t>jointAcc</a:t>
                      </a:r>
                      <a:r>
                        <a:rPr lang="en-AU" sz="1600" dirty="0"/>
                        <a:t>, </a:t>
                      </a:r>
                      <a:r>
                        <a:rPr lang="en-AU" sz="1600" dirty="0" err="1"/>
                        <a:t>jointTor</a:t>
                      </a:r>
                      <a:r>
                        <a:rPr lang="en-AU" sz="1600" dirty="0"/>
                        <a:t>]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2881670524"/>
                  </a:ext>
                </a:extLst>
              </a:tr>
              <a:tr h="429204">
                <a:tc>
                  <a:txBody>
                    <a:bodyPr/>
                    <a:lstStyle/>
                    <a:p>
                      <a:r>
                        <a:rPr lang="en-AU" sz="1400" dirty="0"/>
                        <a:t>Only want joint 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 </a:t>
                      </a:r>
                      <a:r>
                        <a:rPr lang="en-AU" sz="1600" dirty="0" err="1"/>
                        <a:t>rtde.movec</a:t>
                      </a:r>
                      <a:r>
                        <a:rPr lang="en-AU" sz="1600" dirty="0"/>
                        <a:t>(</a:t>
                      </a:r>
                      <a:r>
                        <a:rPr lang="en-AU" sz="1600" dirty="0" err="1"/>
                        <a:t>via_point,target</a:t>
                      </a:r>
                      <a:r>
                        <a:rPr lang="en-AU" sz="1600" dirty="0"/>
                        <a:t>)</a:t>
                      </a:r>
                    </a:p>
                    <a:p>
                      <a:endParaRPr lang="en-AU" sz="1600" dirty="0"/>
                    </a:p>
                  </a:txBody>
                  <a:tcPr/>
                </a:tc>
                <a:extLst>
                  <a:ext uri="{0D108BD9-81ED-4DB2-BD59-A6C34878D82A}">
                    <a16:rowId xmlns:a16="http://schemas.microsoft.com/office/drawing/2014/main" val="2176460746"/>
                  </a:ext>
                </a:extLst>
              </a:tr>
              <a:tr h="492724">
                <a:tc>
                  <a:txBody>
                    <a:bodyPr/>
                    <a:lstStyle/>
                    <a:p>
                      <a:r>
                        <a:rPr lang="en-AU" sz="1400" dirty="0"/>
                        <a:t>Only want joint velocity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 </a:t>
                      </a:r>
                      <a:r>
                        <a:rPr lang="en-AU" sz="1600" dirty="0" err="1"/>
                        <a:t>rtde.movec</a:t>
                      </a:r>
                      <a:r>
                        <a:rPr lang="en-AU" sz="1600" dirty="0"/>
                        <a:t>(</a:t>
                      </a:r>
                      <a:r>
                        <a:rPr lang="en-AU" sz="1600" dirty="0" err="1"/>
                        <a:t>via_point,target</a:t>
                      </a:r>
                      <a:r>
                        <a:rPr lang="en-AU" sz="1600" dirty="0"/>
                        <a:t>)</a:t>
                      </a:r>
                    </a:p>
                  </a:txBody>
                  <a:tcPr/>
                </a:tc>
                <a:extLst>
                  <a:ext uri="{0D108BD9-81ED-4DB2-BD59-A6C34878D82A}">
                    <a16:rowId xmlns:a16="http://schemas.microsoft.com/office/drawing/2014/main" val="3285598154"/>
                  </a:ext>
                </a:extLst>
              </a:tr>
              <a:tr h="794099">
                <a:tc>
                  <a:txBody>
                    <a:bodyPr/>
                    <a:lstStyle/>
                    <a:p>
                      <a:r>
                        <a:rPr lang="en-AU" sz="1400" dirty="0"/>
                        <a:t>Want joint position and joint acceleration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a:t>
                      </a:r>
                      <a:r>
                        <a:rPr lang="en-AU" sz="1600" dirty="0" err="1"/>
                        <a:t>jointAcc</a:t>
                      </a:r>
                      <a:r>
                        <a:rPr lang="en-AU" sz="1600" dirty="0"/>
                        <a:t>] = </a:t>
                      </a:r>
                      <a:r>
                        <a:rPr lang="en-AU" sz="1600" dirty="0" err="1"/>
                        <a:t>rtde.movec</a:t>
                      </a:r>
                      <a:r>
                        <a:rPr lang="en-AU" sz="1600" dirty="0"/>
                        <a:t>(</a:t>
                      </a:r>
                      <a:r>
                        <a:rPr lang="en-AU" sz="1600" dirty="0" err="1"/>
                        <a:t>via_point,target</a:t>
                      </a:r>
                      <a:r>
                        <a:rPr lang="en-AU"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600" dirty="0"/>
                    </a:p>
                  </a:txBody>
                  <a:tcPr/>
                </a:tc>
                <a:extLst>
                  <a:ext uri="{0D108BD9-81ED-4DB2-BD59-A6C34878D82A}">
                    <a16:rowId xmlns:a16="http://schemas.microsoft.com/office/drawing/2014/main" val="1907353828"/>
                  </a:ext>
                </a:extLst>
              </a:tr>
            </a:tbl>
          </a:graphicData>
        </a:graphic>
      </p:graphicFrame>
      <p:sp>
        <p:nvSpPr>
          <p:cNvPr id="5" name="Content Placeholder 2">
            <a:extLst>
              <a:ext uri="{FF2B5EF4-FFF2-40B4-BE49-F238E27FC236}">
                <a16:creationId xmlns:a16="http://schemas.microsoft.com/office/drawing/2014/main" id="{8BBE67B5-7A16-BF44-A7FD-956336CE15DE}"/>
              </a:ext>
            </a:extLst>
          </p:cNvPr>
          <p:cNvSpPr txBox="1">
            <a:spLocks/>
          </p:cNvSpPr>
          <p:nvPr/>
        </p:nvSpPr>
        <p:spPr>
          <a:xfrm>
            <a:off x="1456944" y="5383272"/>
            <a:ext cx="7193280" cy="767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latin typeface="Menlo"/>
            </a:endParaRPr>
          </a:p>
        </p:txBody>
      </p:sp>
    </p:spTree>
    <p:extLst>
      <p:ext uri="{BB962C8B-B14F-4D97-AF65-F5344CB8AC3E}">
        <p14:creationId xmlns:p14="http://schemas.microsoft.com/office/powerpoint/2010/main" val="3798189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3BAD-9019-1E54-49C0-972949F8BBF8}"/>
              </a:ext>
            </a:extLst>
          </p:cNvPr>
          <p:cNvSpPr>
            <a:spLocks noGrp="1"/>
          </p:cNvSpPr>
          <p:nvPr>
            <p:ph type="title"/>
          </p:nvPr>
        </p:nvSpPr>
        <p:spPr/>
        <p:txBody>
          <a:bodyPr/>
          <a:lstStyle/>
          <a:p>
            <a:r>
              <a:rPr lang="en-AU" dirty="0"/>
              <a:t>Summary</a:t>
            </a:r>
          </a:p>
        </p:txBody>
      </p:sp>
      <p:sp>
        <p:nvSpPr>
          <p:cNvPr id="3" name="Content Placeholder 2">
            <a:extLst>
              <a:ext uri="{FF2B5EF4-FFF2-40B4-BE49-F238E27FC236}">
                <a16:creationId xmlns:a16="http://schemas.microsoft.com/office/drawing/2014/main" id="{DAAA5728-537C-3EBE-3DA9-14C3C56F1293}"/>
              </a:ext>
            </a:extLst>
          </p:cNvPr>
          <p:cNvSpPr>
            <a:spLocks noGrp="1"/>
          </p:cNvSpPr>
          <p:nvPr>
            <p:ph idx="1"/>
          </p:nvPr>
        </p:nvSpPr>
        <p:spPr/>
        <p:txBody>
          <a:bodyPr>
            <a:normAutofit fontScale="85000" lnSpcReduction="20000"/>
          </a:bodyPr>
          <a:lstStyle/>
          <a:p>
            <a:pPr marL="457200" indent="-457200">
              <a:buFont typeface="Arial" panose="020B0604020202020204" pitchFamily="34" charset="0"/>
              <a:buChar char="•"/>
            </a:pPr>
            <a:r>
              <a:rPr lang="en-AU" dirty="0"/>
              <a:t>Provides a scripting interface to allow for easier manipulation of the UR5e</a:t>
            </a:r>
          </a:p>
          <a:p>
            <a:pPr marL="457200" indent="-457200">
              <a:buFont typeface="Arial" panose="020B0604020202020204" pitchFamily="34" charset="0"/>
              <a:buChar char="•"/>
            </a:pPr>
            <a:r>
              <a:rPr lang="en-AU" dirty="0"/>
              <a:t>Sends </a:t>
            </a:r>
            <a:r>
              <a:rPr lang="en-AU" dirty="0" err="1"/>
              <a:t>Urscript</a:t>
            </a:r>
            <a:r>
              <a:rPr lang="en-AU" dirty="0"/>
              <a:t> commands as byte strings to the UR5e</a:t>
            </a:r>
          </a:p>
          <a:p>
            <a:pPr marL="457200" indent="-457200">
              <a:buFont typeface="Arial" panose="020B0604020202020204" pitchFamily="34" charset="0"/>
              <a:buChar char="•"/>
            </a:pPr>
            <a:r>
              <a:rPr lang="en-AU" dirty="0"/>
              <a:t>Can send:</a:t>
            </a:r>
          </a:p>
          <a:p>
            <a:pPr marL="687600" lvl="1" indent="-457200"/>
            <a:r>
              <a:rPr lang="en-AU" dirty="0" err="1"/>
              <a:t>Movej</a:t>
            </a:r>
            <a:endParaRPr lang="en-AU" dirty="0"/>
          </a:p>
          <a:p>
            <a:pPr marL="687600" lvl="1" indent="-457200"/>
            <a:r>
              <a:rPr lang="en-AU" dirty="0" err="1"/>
              <a:t>Movel</a:t>
            </a:r>
            <a:endParaRPr lang="en-AU" dirty="0"/>
          </a:p>
          <a:p>
            <a:pPr marL="687600" lvl="1" indent="-457200"/>
            <a:r>
              <a:rPr lang="en-AU" dirty="0" err="1"/>
              <a:t>Movec</a:t>
            </a:r>
            <a:endParaRPr lang="en-AU" dirty="0"/>
          </a:p>
          <a:p>
            <a:pPr marL="687600" lvl="1" indent="-457200"/>
            <a:r>
              <a:rPr lang="en-AU" dirty="0" err="1"/>
              <a:t>Movep</a:t>
            </a:r>
            <a:endParaRPr lang="en-AU" dirty="0"/>
          </a:p>
          <a:p>
            <a:pPr marL="687600" lvl="1" indent="-457200"/>
            <a:r>
              <a:rPr lang="en-AU" dirty="0"/>
              <a:t>Paths!</a:t>
            </a:r>
          </a:p>
          <a:p>
            <a:pPr marL="457200" indent="-457200">
              <a:buFont typeface="Arial" panose="020B0604020202020204" pitchFamily="34" charset="0"/>
              <a:buChar char="•"/>
            </a:pPr>
            <a:r>
              <a:rPr lang="en-AU" dirty="0"/>
              <a:t>Can receive:</a:t>
            </a:r>
          </a:p>
          <a:p>
            <a:pPr marL="687600" lvl="1" indent="-457200"/>
            <a:r>
              <a:rPr lang="en-AU" dirty="0"/>
              <a:t>Pose/Joint position</a:t>
            </a:r>
          </a:p>
          <a:p>
            <a:pPr marL="687600" lvl="1" indent="-457200"/>
            <a:r>
              <a:rPr lang="en-AU" dirty="0"/>
              <a:t>Joint Velocity</a:t>
            </a:r>
          </a:p>
          <a:p>
            <a:pPr marL="687600" lvl="1" indent="-457200"/>
            <a:r>
              <a:rPr lang="en-AU" dirty="0"/>
              <a:t>Joint Acceleration</a:t>
            </a:r>
          </a:p>
          <a:p>
            <a:pPr marL="687600" lvl="1" indent="-457200"/>
            <a:r>
              <a:rPr lang="en-AU" dirty="0"/>
              <a:t>Joint Torque</a:t>
            </a:r>
          </a:p>
        </p:txBody>
      </p:sp>
    </p:spTree>
    <p:extLst>
      <p:ext uri="{BB962C8B-B14F-4D97-AF65-F5344CB8AC3E}">
        <p14:creationId xmlns:p14="http://schemas.microsoft.com/office/powerpoint/2010/main" val="788249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movec</a:t>
            </a:r>
            <a:r>
              <a:rPr lang="en-AU" dirty="0"/>
              <a:t> : example usage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a:xfrm>
            <a:off x="7260336" y="382778"/>
            <a:ext cx="4453128" cy="767493"/>
          </a:xfrm>
        </p:spPr>
        <p:txBody>
          <a:bodyPr>
            <a:normAutofit/>
          </a:bodyPr>
          <a:lstStyle/>
          <a:p>
            <a:r>
              <a:rPr lang="en-AU" sz="1200" b="0" i="0" dirty="0" err="1">
                <a:effectLst/>
                <a:latin typeface="Menlo"/>
              </a:rPr>
              <a:t>via_point</a:t>
            </a:r>
            <a:r>
              <a:rPr lang="en-AU" sz="1200" dirty="0">
                <a:latin typeface="Menlo"/>
              </a:rPr>
              <a:t> = </a:t>
            </a:r>
            <a:r>
              <a:rPr lang="en-US" sz="1200" b="0" i="0" dirty="0">
                <a:effectLst/>
                <a:latin typeface="Menlo"/>
              </a:rPr>
              <a:t>[-2.4670   -1.9549   -1.3324   -1.4250    1.5708   -2.4670];</a:t>
            </a:r>
          </a:p>
          <a:p>
            <a:pPr>
              <a:buNone/>
            </a:pPr>
            <a:r>
              <a:rPr lang="en-US" sz="1200" b="0" i="0" dirty="0">
                <a:effectLst/>
                <a:latin typeface="Menlo"/>
              </a:rPr>
              <a:t>target = [-2.4670   -2.1287   -1.6192   -0.9645    1.5708   -2.4670];</a:t>
            </a:r>
          </a:p>
        </p:txBody>
      </p:sp>
      <p:graphicFrame>
        <p:nvGraphicFramePr>
          <p:cNvPr id="4" name="Table 4">
            <a:extLst>
              <a:ext uri="{FF2B5EF4-FFF2-40B4-BE49-F238E27FC236}">
                <a16:creationId xmlns:a16="http://schemas.microsoft.com/office/drawing/2014/main" id="{F3FA9572-D694-4A94-54EF-586B0E4418A7}"/>
              </a:ext>
            </a:extLst>
          </p:cNvPr>
          <p:cNvGraphicFramePr>
            <a:graphicFrameLocks noGrp="1"/>
          </p:cNvGraphicFramePr>
          <p:nvPr>
            <p:extLst>
              <p:ext uri="{D42A27DB-BD31-4B8C-83A1-F6EECF244321}">
                <p14:modId xmlns:p14="http://schemas.microsoft.com/office/powerpoint/2010/main" val="1940668174"/>
              </p:ext>
            </p:extLst>
          </p:nvPr>
        </p:nvGraphicFramePr>
        <p:xfrm>
          <a:off x="0" y="1129217"/>
          <a:ext cx="12192000" cy="4436178"/>
        </p:xfrm>
        <a:graphic>
          <a:graphicData uri="http://schemas.openxmlformats.org/drawingml/2006/table">
            <a:tbl>
              <a:tblPr firstRow="1" bandRow="1">
                <a:tableStyleId>{5C22544A-7EE6-4342-B048-85BDC9FD1C3A}</a:tableStyleId>
              </a:tblPr>
              <a:tblGrid>
                <a:gridCol w="3968496">
                  <a:extLst>
                    <a:ext uri="{9D8B030D-6E8A-4147-A177-3AD203B41FA5}">
                      <a16:colId xmlns:a16="http://schemas.microsoft.com/office/drawing/2014/main" val="105738236"/>
                    </a:ext>
                  </a:extLst>
                </a:gridCol>
                <a:gridCol w="8223504">
                  <a:extLst>
                    <a:ext uri="{9D8B030D-6E8A-4147-A177-3AD203B41FA5}">
                      <a16:colId xmlns:a16="http://schemas.microsoft.com/office/drawing/2014/main" val="2505876034"/>
                    </a:ext>
                  </a:extLst>
                </a:gridCol>
              </a:tblGrid>
              <a:tr h="345695">
                <a:tc>
                  <a:txBody>
                    <a:bodyPr/>
                    <a:lstStyle/>
                    <a:p>
                      <a:endParaRPr lang="en-AU" dirty="0"/>
                    </a:p>
                  </a:txBody>
                  <a:tcPr/>
                </a:tc>
                <a:tc>
                  <a:txBody>
                    <a:bodyPr/>
                    <a:lstStyle/>
                    <a:p>
                      <a:r>
                        <a:rPr lang="en-AU" dirty="0"/>
                        <a:t>command</a:t>
                      </a:r>
                    </a:p>
                  </a:txBody>
                  <a:tcPr/>
                </a:tc>
                <a:extLst>
                  <a:ext uri="{0D108BD9-81ED-4DB2-BD59-A6C34878D82A}">
                    <a16:rowId xmlns:a16="http://schemas.microsoft.com/office/drawing/2014/main" val="4141106631"/>
                  </a:ext>
                </a:extLst>
              </a:tr>
              <a:tr h="604966">
                <a:tc>
                  <a:txBody>
                    <a:bodyPr/>
                    <a:lstStyle/>
                    <a:p>
                      <a:r>
                        <a:rPr lang="en-AU" sz="1400" dirty="0"/>
                        <a:t>Output pose and input joint position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pose = </a:t>
                      </a:r>
                      <a:r>
                        <a:rPr lang="en-AU" sz="1600" dirty="0" err="1"/>
                        <a:t>rtde.movec</a:t>
                      </a:r>
                      <a:r>
                        <a:rPr lang="en-AU" sz="1600" dirty="0"/>
                        <a:t>(</a:t>
                      </a:r>
                      <a:r>
                        <a:rPr lang="en-AU" sz="1600" dirty="0" err="1"/>
                        <a:t>via_point,target,’joint</a:t>
                      </a:r>
                      <a:r>
                        <a:rPr lang="en-AU" sz="1600" dirty="0"/>
                        <a:t>’)</a:t>
                      </a:r>
                    </a:p>
                    <a:p>
                      <a:endParaRPr lang="en-AU" sz="1600" dirty="0"/>
                    </a:p>
                  </a:txBody>
                  <a:tcPr/>
                </a:tc>
                <a:extLst>
                  <a:ext uri="{0D108BD9-81ED-4DB2-BD59-A6C34878D82A}">
                    <a16:rowId xmlns:a16="http://schemas.microsoft.com/office/drawing/2014/main" val="2730421959"/>
                  </a:ext>
                </a:extLst>
              </a:tr>
              <a:tr h="777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Output pose, joint position, joint velocity, joint acceleration, joint torque and input joint positions</a:t>
                      </a:r>
                    </a:p>
                    <a:p>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pose,jointPos,jointVel</a:t>
                      </a:r>
                      <a:r>
                        <a:rPr lang="en-AU" sz="1600" dirty="0"/>
                        <a:t>, </a:t>
                      </a:r>
                      <a:r>
                        <a:rPr lang="en-AU" sz="1600" dirty="0" err="1"/>
                        <a:t>jointAcc</a:t>
                      </a:r>
                      <a:r>
                        <a:rPr lang="en-AU" sz="1600" dirty="0"/>
                        <a:t>, </a:t>
                      </a:r>
                      <a:r>
                        <a:rPr lang="en-AU" sz="1600" dirty="0" err="1"/>
                        <a:t>jointTor</a:t>
                      </a:r>
                      <a:r>
                        <a:rPr lang="en-AU" sz="1600" dirty="0"/>
                        <a:t>] = </a:t>
                      </a:r>
                      <a:r>
                        <a:rPr lang="en-AU" sz="1600" dirty="0" err="1"/>
                        <a:t>rtde.movec</a:t>
                      </a:r>
                      <a:r>
                        <a:rPr lang="en-AU" sz="1600" dirty="0"/>
                        <a:t>(</a:t>
                      </a:r>
                      <a:r>
                        <a:rPr lang="en-AU" sz="1600" dirty="0" err="1"/>
                        <a:t>via_point,target,’joint</a:t>
                      </a:r>
                      <a:r>
                        <a:rPr lang="en-AU" sz="1600" dirty="0"/>
                        <a:t>’)</a:t>
                      </a:r>
                    </a:p>
                  </a:txBody>
                  <a:tcPr/>
                </a:tc>
                <a:extLst>
                  <a:ext uri="{0D108BD9-81ED-4DB2-BD59-A6C34878D82A}">
                    <a16:rowId xmlns:a16="http://schemas.microsoft.com/office/drawing/2014/main" val="2001341711"/>
                  </a:ext>
                </a:extLst>
              </a:tr>
              <a:tr h="604966">
                <a:tc>
                  <a:txBody>
                    <a:bodyPr/>
                    <a:lstStyle/>
                    <a:p>
                      <a:r>
                        <a:rPr lang="en-AU" sz="1400" dirty="0"/>
                        <a:t>Want joint position and joint acceleration and input ‘joint’ positions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t>
                      </a:r>
                      <a:r>
                        <a:rPr lang="en-AU" sz="1600" dirty="0" err="1"/>
                        <a:t>jointPos</a:t>
                      </a:r>
                      <a:r>
                        <a:rPr lang="en-AU" sz="1600" dirty="0"/>
                        <a:t>,~, </a:t>
                      </a:r>
                      <a:r>
                        <a:rPr lang="en-AU" sz="1600" dirty="0" err="1"/>
                        <a:t>jointAcc</a:t>
                      </a:r>
                      <a:r>
                        <a:rPr lang="en-AU" sz="1600" dirty="0"/>
                        <a:t>] = </a:t>
                      </a:r>
                      <a:r>
                        <a:rPr lang="en-AU" sz="1600" dirty="0" err="1"/>
                        <a:t>rtde.movec</a:t>
                      </a:r>
                      <a:r>
                        <a:rPr lang="en-AU" sz="1600" dirty="0"/>
                        <a:t>(</a:t>
                      </a:r>
                      <a:r>
                        <a:rPr lang="en-AU" sz="1600" dirty="0" err="1"/>
                        <a:t>via_point,target,’joint</a:t>
                      </a:r>
                      <a:r>
                        <a:rPr lang="en-AU" sz="1600" dirty="0"/>
                        <a:t>’)</a:t>
                      </a:r>
                    </a:p>
                    <a:p>
                      <a:endParaRPr lang="en-AU" sz="1600" dirty="0"/>
                    </a:p>
                  </a:txBody>
                  <a:tcPr/>
                </a:tc>
                <a:extLst>
                  <a:ext uri="{0D108BD9-81ED-4DB2-BD59-A6C34878D82A}">
                    <a16:rowId xmlns:a16="http://schemas.microsoft.com/office/drawing/2014/main" val="3546052910"/>
                  </a:ext>
                </a:extLst>
              </a:tr>
              <a:tr h="604966">
                <a:tc>
                  <a:txBody>
                    <a:bodyPr/>
                    <a:lstStyle/>
                    <a:p>
                      <a:r>
                        <a:rPr lang="en-AU" sz="1400" dirty="0"/>
                        <a:t>If you want to set acceleration, velocity or blend radius input variables.</a:t>
                      </a:r>
                    </a:p>
                    <a:p>
                      <a:r>
                        <a:rPr lang="en-AU" sz="1400" dirty="0"/>
                        <a:t>a = tool acceleration</a:t>
                      </a:r>
                    </a:p>
                    <a:p>
                      <a:r>
                        <a:rPr lang="en-AU" sz="1400" dirty="0"/>
                        <a:t>v = tool speed</a:t>
                      </a:r>
                    </a:p>
                    <a:p>
                      <a:r>
                        <a:rPr lang="en-AU" sz="1400" dirty="0"/>
                        <a:t>r = blend 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[pose] = </a:t>
                      </a:r>
                      <a:r>
                        <a:rPr lang="en-AU" sz="1600" dirty="0" err="1"/>
                        <a:t>rtde.movec</a:t>
                      </a:r>
                      <a:r>
                        <a:rPr lang="en-AU" sz="1600" dirty="0"/>
                        <a:t>(via_point,target,’joint’,</a:t>
                      </a:r>
                      <a:r>
                        <a:rPr lang="en-AU" sz="1600" dirty="0" err="1"/>
                        <a:t>a,v,r</a:t>
                      </a:r>
                      <a:r>
                        <a:rPr lang="en-AU" sz="1600" dirty="0"/>
                        <a:t>)</a:t>
                      </a:r>
                      <a:br>
                        <a:rPr lang="en-AU" sz="1600" dirty="0"/>
                      </a:br>
                      <a:br>
                        <a:rPr lang="en-AU" sz="1600" dirty="0"/>
                      </a:br>
                      <a:r>
                        <a:rPr lang="en-AU" sz="1600" b="1" dirty="0"/>
                        <a:t>If </a:t>
                      </a:r>
                      <a:r>
                        <a:rPr lang="en-AU" sz="1600" b="1" dirty="0" err="1"/>
                        <a:t>via_point</a:t>
                      </a:r>
                      <a:r>
                        <a:rPr lang="en-AU" sz="1600" b="1" dirty="0"/>
                        <a:t> and target positions are a pose, you need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600" dirty="0"/>
                    </a:p>
                    <a:p>
                      <a:r>
                        <a:rPr lang="en-AU" sz="1600" dirty="0"/>
                        <a:t>[pose] = </a:t>
                      </a:r>
                      <a:r>
                        <a:rPr lang="en-AU" sz="1600" dirty="0" err="1"/>
                        <a:t>rtde.movec</a:t>
                      </a:r>
                      <a:r>
                        <a:rPr lang="en-AU" sz="1600" dirty="0"/>
                        <a:t>(via_point,target,’pose’,</a:t>
                      </a:r>
                      <a:r>
                        <a:rPr lang="en-AU" sz="1600" dirty="0" err="1"/>
                        <a:t>a,v,r</a:t>
                      </a:r>
                      <a:r>
                        <a:rPr lang="en-AU" sz="1600" dirty="0"/>
                        <a:t>)</a:t>
                      </a:r>
                    </a:p>
                  </a:txBody>
                  <a:tcPr/>
                </a:tc>
                <a:extLst>
                  <a:ext uri="{0D108BD9-81ED-4DB2-BD59-A6C34878D82A}">
                    <a16:rowId xmlns:a16="http://schemas.microsoft.com/office/drawing/2014/main" val="2847699280"/>
                  </a:ext>
                </a:extLst>
              </a:tr>
              <a:tr h="604966">
                <a:tc>
                  <a:txBody>
                    <a:bodyPr/>
                    <a:lstStyle/>
                    <a:p>
                      <a:endParaRPr lang="en-AU" sz="1400" dirty="0"/>
                    </a:p>
                  </a:txBody>
                  <a:tcPr/>
                </a:tc>
                <a:tc>
                  <a:txBody>
                    <a:bodyPr/>
                    <a:lstStyle/>
                    <a:p>
                      <a:endParaRPr lang="en-AU" sz="1600" dirty="0"/>
                    </a:p>
                  </a:txBody>
                  <a:tcPr/>
                </a:tc>
                <a:extLst>
                  <a:ext uri="{0D108BD9-81ED-4DB2-BD59-A6C34878D82A}">
                    <a16:rowId xmlns:a16="http://schemas.microsoft.com/office/drawing/2014/main" val="2918620007"/>
                  </a:ext>
                </a:extLst>
              </a:tr>
            </a:tbl>
          </a:graphicData>
        </a:graphic>
      </p:graphicFrame>
    </p:spTree>
    <p:extLst>
      <p:ext uri="{BB962C8B-B14F-4D97-AF65-F5344CB8AC3E}">
        <p14:creationId xmlns:p14="http://schemas.microsoft.com/office/powerpoint/2010/main" val="1057355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2479-0A0A-7DFA-A9DD-9BD1D64810E8}"/>
              </a:ext>
            </a:extLst>
          </p:cNvPr>
          <p:cNvSpPr>
            <a:spLocks noGrp="1"/>
          </p:cNvSpPr>
          <p:nvPr>
            <p:ph type="title"/>
          </p:nvPr>
        </p:nvSpPr>
        <p:spPr/>
        <p:txBody>
          <a:bodyPr/>
          <a:lstStyle/>
          <a:p>
            <a:r>
              <a:rPr lang="en-AU" dirty="0"/>
              <a:t>Other functions</a:t>
            </a:r>
          </a:p>
        </p:txBody>
      </p:sp>
      <p:graphicFrame>
        <p:nvGraphicFramePr>
          <p:cNvPr id="4" name="Table 4">
            <a:extLst>
              <a:ext uri="{FF2B5EF4-FFF2-40B4-BE49-F238E27FC236}">
                <a16:creationId xmlns:a16="http://schemas.microsoft.com/office/drawing/2014/main" id="{4D2E42E7-A0AE-12E0-A4F2-4E60074E14C5}"/>
              </a:ext>
            </a:extLst>
          </p:cNvPr>
          <p:cNvGraphicFramePr>
            <a:graphicFrameLocks noGrp="1"/>
          </p:cNvGraphicFramePr>
          <p:nvPr>
            <p:extLst>
              <p:ext uri="{D42A27DB-BD31-4B8C-83A1-F6EECF244321}">
                <p14:modId xmlns:p14="http://schemas.microsoft.com/office/powerpoint/2010/main" val="3111732774"/>
              </p:ext>
            </p:extLst>
          </p:nvPr>
        </p:nvGraphicFramePr>
        <p:xfrm>
          <a:off x="0" y="1609344"/>
          <a:ext cx="12192000" cy="5248657"/>
        </p:xfrm>
        <a:graphic>
          <a:graphicData uri="http://schemas.openxmlformats.org/drawingml/2006/table">
            <a:tbl>
              <a:tblPr firstRow="1" bandRow="1">
                <a:tableStyleId>{5C22544A-7EE6-4342-B048-85BDC9FD1C3A}</a:tableStyleId>
              </a:tblPr>
              <a:tblGrid>
                <a:gridCol w="6538697">
                  <a:extLst>
                    <a:ext uri="{9D8B030D-6E8A-4147-A177-3AD203B41FA5}">
                      <a16:colId xmlns:a16="http://schemas.microsoft.com/office/drawing/2014/main" val="1385097840"/>
                    </a:ext>
                  </a:extLst>
                </a:gridCol>
                <a:gridCol w="5653303">
                  <a:extLst>
                    <a:ext uri="{9D8B030D-6E8A-4147-A177-3AD203B41FA5}">
                      <a16:colId xmlns:a16="http://schemas.microsoft.com/office/drawing/2014/main" val="661716248"/>
                    </a:ext>
                  </a:extLst>
                </a:gridCol>
              </a:tblGrid>
              <a:tr h="377392">
                <a:tc>
                  <a:txBody>
                    <a:bodyPr/>
                    <a:lstStyle/>
                    <a:p>
                      <a:endParaRPr lang="en-AU"/>
                    </a:p>
                  </a:txBody>
                  <a:tcPr/>
                </a:tc>
                <a:tc>
                  <a:txBody>
                    <a:bodyPr/>
                    <a:lstStyle/>
                    <a:p>
                      <a:endParaRPr lang="en-AU" dirty="0"/>
                    </a:p>
                  </a:txBody>
                  <a:tcPr/>
                </a:tc>
                <a:extLst>
                  <a:ext uri="{0D108BD9-81ED-4DB2-BD59-A6C34878D82A}">
                    <a16:rowId xmlns:a16="http://schemas.microsoft.com/office/drawing/2014/main" val="1786482139"/>
                  </a:ext>
                </a:extLst>
              </a:tr>
              <a:tr h="597537">
                <a:tc>
                  <a:txBody>
                    <a:bodyPr/>
                    <a:lstStyle/>
                    <a:p>
                      <a:r>
                        <a:rPr lang="en-AU" sz="1600" dirty="0"/>
                        <a:t>Get actual tool pose (</a:t>
                      </a:r>
                      <a:r>
                        <a:rPr lang="en-AU" sz="1600" dirty="0" err="1"/>
                        <a:t>x,y,z,r,p,y</a:t>
                      </a:r>
                      <a:r>
                        <a:rPr lang="en-AU" sz="1600" dirty="0"/>
                        <a:t>) (m and radians)</a:t>
                      </a:r>
                    </a:p>
                  </a:txBody>
                  <a:tcPr/>
                </a:tc>
                <a:tc>
                  <a:txBody>
                    <a:bodyPr/>
                    <a:lstStyle/>
                    <a:p>
                      <a:r>
                        <a:rPr lang="en-AU" sz="1600" b="0" i="0" kern="1200" dirty="0">
                          <a:solidFill>
                            <a:schemeClr val="dk1"/>
                          </a:solidFill>
                          <a:effectLst/>
                          <a:latin typeface="+mn-lt"/>
                          <a:ea typeface="+mn-ea"/>
                          <a:cs typeface="+mn-cs"/>
                        </a:rPr>
                        <a:t>pose = </a:t>
                      </a:r>
                      <a:r>
                        <a:rPr lang="en-AU" sz="1600" b="0" i="0" kern="1200" dirty="0" err="1">
                          <a:solidFill>
                            <a:schemeClr val="dk1"/>
                          </a:solidFill>
                          <a:effectLst/>
                          <a:latin typeface="+mn-lt"/>
                          <a:ea typeface="+mn-ea"/>
                          <a:cs typeface="+mn-cs"/>
                        </a:rPr>
                        <a:t>rtde.actualPosePositions</a:t>
                      </a:r>
                      <a:r>
                        <a:rPr lang="en-AU" sz="1600" b="0" i="0" kern="1200" dirty="0">
                          <a:solidFill>
                            <a:schemeClr val="dk1"/>
                          </a:solidFill>
                          <a:effectLst/>
                          <a:latin typeface="+mn-lt"/>
                          <a:ea typeface="+mn-ea"/>
                          <a:cs typeface="+mn-cs"/>
                        </a:rPr>
                        <a:t>()</a:t>
                      </a:r>
                    </a:p>
                    <a:p>
                      <a:endParaRPr lang="en-AU" sz="1600" dirty="0"/>
                    </a:p>
                  </a:txBody>
                  <a:tcPr/>
                </a:tc>
                <a:extLst>
                  <a:ext uri="{0D108BD9-81ED-4DB2-BD59-A6C34878D82A}">
                    <a16:rowId xmlns:a16="http://schemas.microsoft.com/office/drawing/2014/main" val="1663577528"/>
                  </a:ext>
                </a:extLst>
              </a:tr>
              <a:tr h="345943">
                <a:tc>
                  <a:txBody>
                    <a:bodyPr/>
                    <a:lstStyle/>
                    <a:p>
                      <a:r>
                        <a:rPr lang="en-AU" sz="1600" dirty="0"/>
                        <a:t>Get target tool pose</a:t>
                      </a:r>
                    </a:p>
                  </a:txBody>
                  <a:tcPr/>
                </a:tc>
                <a:tc>
                  <a:txBody>
                    <a:bodyPr/>
                    <a:lstStyle/>
                    <a:p>
                      <a:r>
                        <a:rPr lang="en-AU" sz="1600" dirty="0"/>
                        <a:t>pose = </a:t>
                      </a:r>
                      <a:r>
                        <a:rPr lang="en-AU" sz="1600" dirty="0" err="1"/>
                        <a:t>rtde.targetPosePositions</a:t>
                      </a:r>
                      <a:r>
                        <a:rPr lang="en-AU" sz="1600" dirty="0"/>
                        <a:t>()</a:t>
                      </a:r>
                    </a:p>
                  </a:txBody>
                  <a:tcPr/>
                </a:tc>
                <a:extLst>
                  <a:ext uri="{0D108BD9-81ED-4DB2-BD59-A6C34878D82A}">
                    <a16:rowId xmlns:a16="http://schemas.microsoft.com/office/drawing/2014/main" val="3794840282"/>
                  </a:ext>
                </a:extLst>
              </a:tr>
              <a:tr h="345943">
                <a:tc>
                  <a:txBody>
                    <a:bodyPr/>
                    <a:lstStyle/>
                    <a:p>
                      <a:r>
                        <a:rPr lang="en-AU" sz="1600" dirty="0"/>
                        <a:t>Get actual joint position</a:t>
                      </a:r>
                    </a:p>
                  </a:txBody>
                  <a:tcPr/>
                </a:tc>
                <a:tc>
                  <a:txBody>
                    <a:bodyPr/>
                    <a:lstStyle/>
                    <a:p>
                      <a:r>
                        <a:rPr lang="en-AU" sz="1600" dirty="0" err="1"/>
                        <a:t>jointPos</a:t>
                      </a:r>
                      <a:r>
                        <a:rPr lang="en-AU" sz="1600" dirty="0"/>
                        <a:t> = </a:t>
                      </a:r>
                      <a:r>
                        <a:rPr lang="en-AU" sz="1600" dirty="0" err="1"/>
                        <a:t>rtde.actualJointPositions</a:t>
                      </a:r>
                      <a:r>
                        <a:rPr lang="en-AU" sz="1600" dirty="0"/>
                        <a:t>()</a:t>
                      </a:r>
                    </a:p>
                  </a:txBody>
                  <a:tcPr/>
                </a:tc>
                <a:extLst>
                  <a:ext uri="{0D108BD9-81ED-4DB2-BD59-A6C34878D82A}">
                    <a16:rowId xmlns:a16="http://schemas.microsoft.com/office/drawing/2014/main" val="4126415792"/>
                  </a:ext>
                </a:extLst>
              </a:tr>
              <a:tr h="597537">
                <a:tc>
                  <a:txBody>
                    <a:bodyPr/>
                    <a:lstStyle/>
                    <a:p>
                      <a:r>
                        <a:rPr lang="en-AU" sz="1600" dirty="0"/>
                        <a:t>Get target joint positions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err="1"/>
                        <a:t>jointPos</a:t>
                      </a:r>
                      <a:r>
                        <a:rPr lang="en-AU" sz="1600" dirty="0"/>
                        <a:t> = </a:t>
                      </a:r>
                      <a:r>
                        <a:rPr lang="en-AU" sz="1600" dirty="0" err="1"/>
                        <a:t>rtde.targetJointPositions</a:t>
                      </a:r>
                      <a:r>
                        <a:rPr lang="en-AU" sz="1600" dirty="0"/>
                        <a:t>()</a:t>
                      </a:r>
                    </a:p>
                    <a:p>
                      <a:endParaRPr lang="en-AU" sz="1600" dirty="0"/>
                    </a:p>
                  </a:txBody>
                  <a:tcPr/>
                </a:tc>
                <a:extLst>
                  <a:ext uri="{0D108BD9-81ED-4DB2-BD59-A6C34878D82A}">
                    <a16:rowId xmlns:a16="http://schemas.microsoft.com/office/drawing/2014/main" val="1830978072"/>
                  </a:ext>
                </a:extLst>
              </a:tr>
              <a:tr h="594157">
                <a:tc>
                  <a:txBody>
                    <a:bodyPr/>
                    <a:lstStyle/>
                    <a:p>
                      <a:r>
                        <a:rPr lang="en-AU" sz="1600" dirty="0"/>
                        <a:t>Plot tool path (poses)</a:t>
                      </a:r>
                    </a:p>
                  </a:txBody>
                  <a:tcPr/>
                </a:tc>
                <a:tc>
                  <a:txBody>
                    <a:bodyPr/>
                    <a:lstStyle/>
                    <a:p>
                      <a:r>
                        <a:rPr lang="en-AU" sz="1600" dirty="0" err="1"/>
                        <a:t>rtde.drawPath</a:t>
                      </a:r>
                      <a:r>
                        <a:rPr lang="en-AU" sz="1600" dirty="0"/>
                        <a:t>(</a:t>
                      </a:r>
                      <a:r>
                        <a:rPr lang="en-AU" sz="1600" dirty="0" err="1"/>
                        <a:t>listOfPoses</a:t>
                      </a:r>
                      <a:r>
                        <a:rPr lang="en-AU" sz="1600" dirty="0"/>
                        <a:t>)</a:t>
                      </a:r>
                    </a:p>
                  </a:txBody>
                  <a:tcPr/>
                </a:tc>
                <a:extLst>
                  <a:ext uri="{0D108BD9-81ED-4DB2-BD59-A6C34878D82A}">
                    <a16:rowId xmlns:a16="http://schemas.microsoft.com/office/drawing/2014/main" val="4175313649"/>
                  </a:ext>
                </a:extLst>
              </a:tr>
              <a:tr h="597537">
                <a:tc>
                  <a:txBody>
                    <a:bodyPr/>
                    <a:lstStyle/>
                    <a:p>
                      <a:r>
                        <a:rPr lang="en-AU" sz="1600" dirty="0"/>
                        <a:t>Plot joint positions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b="0" kern="1200" dirty="0" err="1">
                          <a:solidFill>
                            <a:schemeClr val="dk1"/>
                          </a:solidFill>
                          <a:effectLst/>
                          <a:latin typeface="+mn-lt"/>
                          <a:ea typeface="+mn-ea"/>
                          <a:cs typeface="+mn-cs"/>
                        </a:rPr>
                        <a:t>rtde.drawJointPositions</a:t>
                      </a:r>
                      <a:r>
                        <a:rPr lang="en-AU" sz="1600" b="0" kern="1200" dirty="0">
                          <a:solidFill>
                            <a:schemeClr val="dk1"/>
                          </a:solidFill>
                          <a:effectLst/>
                          <a:latin typeface="+mn-lt"/>
                          <a:ea typeface="+mn-ea"/>
                          <a:cs typeface="+mn-cs"/>
                        </a:rPr>
                        <a:t>(</a:t>
                      </a:r>
                      <a:r>
                        <a:rPr lang="en-AU" sz="1600" b="0" kern="1200" dirty="0" err="1">
                          <a:solidFill>
                            <a:schemeClr val="dk1"/>
                          </a:solidFill>
                          <a:effectLst/>
                          <a:latin typeface="+mn-lt"/>
                          <a:ea typeface="+mn-ea"/>
                          <a:cs typeface="+mn-cs"/>
                        </a:rPr>
                        <a:t>listOfJointPositions</a:t>
                      </a:r>
                      <a:r>
                        <a:rPr lang="en-AU" sz="1600" b="0" kern="1200" dirty="0">
                          <a:solidFill>
                            <a:schemeClr val="dk1"/>
                          </a:solidFill>
                          <a:effectLst/>
                          <a:latin typeface="+mn-lt"/>
                          <a:ea typeface="+mn-ea"/>
                          <a:cs typeface="+mn-cs"/>
                        </a:rPr>
                        <a:t>)</a:t>
                      </a:r>
                    </a:p>
                    <a:p>
                      <a:endParaRPr lang="en-AU" sz="1600" dirty="0"/>
                    </a:p>
                  </a:txBody>
                  <a:tcPr/>
                </a:tc>
                <a:extLst>
                  <a:ext uri="{0D108BD9-81ED-4DB2-BD59-A6C34878D82A}">
                    <a16:rowId xmlns:a16="http://schemas.microsoft.com/office/drawing/2014/main" val="4146243445"/>
                  </a:ext>
                </a:extLst>
              </a:tr>
              <a:tr h="597537">
                <a:tc>
                  <a:txBody>
                    <a:bodyPr/>
                    <a:lstStyle/>
                    <a:p>
                      <a:r>
                        <a:rPr lang="en-AU" sz="1600" dirty="0"/>
                        <a:t>Plot joint velocities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b="0" kern="1200" dirty="0" err="1">
                          <a:solidFill>
                            <a:schemeClr val="dk1"/>
                          </a:solidFill>
                          <a:effectLst/>
                          <a:latin typeface="+mn-lt"/>
                          <a:ea typeface="+mn-ea"/>
                          <a:cs typeface="+mn-cs"/>
                        </a:rPr>
                        <a:t>rtde.drawJointVelocities</a:t>
                      </a:r>
                      <a:r>
                        <a:rPr lang="en-AU" sz="1600" b="0" kern="1200" dirty="0">
                          <a:solidFill>
                            <a:schemeClr val="dk1"/>
                          </a:solidFill>
                          <a:effectLst/>
                          <a:latin typeface="+mn-lt"/>
                          <a:ea typeface="+mn-ea"/>
                          <a:cs typeface="+mn-cs"/>
                        </a:rPr>
                        <a:t>(</a:t>
                      </a:r>
                      <a:r>
                        <a:rPr lang="en-AU" sz="1600" b="0" kern="1200" dirty="0" err="1">
                          <a:solidFill>
                            <a:schemeClr val="dk1"/>
                          </a:solidFill>
                          <a:effectLst/>
                          <a:latin typeface="+mn-lt"/>
                          <a:ea typeface="+mn-ea"/>
                          <a:cs typeface="+mn-cs"/>
                        </a:rPr>
                        <a:t>listOfJointVelocities</a:t>
                      </a:r>
                      <a:r>
                        <a:rPr lang="en-AU" sz="1600" b="0" kern="1200" dirty="0">
                          <a:solidFill>
                            <a:schemeClr val="dk1"/>
                          </a:solidFill>
                          <a:effectLst/>
                          <a:latin typeface="+mn-lt"/>
                          <a:ea typeface="+mn-ea"/>
                          <a:cs typeface="+mn-cs"/>
                        </a:rPr>
                        <a:t>)</a:t>
                      </a:r>
                    </a:p>
                    <a:p>
                      <a:endParaRPr lang="en-AU" sz="1600" dirty="0"/>
                    </a:p>
                  </a:txBody>
                  <a:tcPr/>
                </a:tc>
                <a:extLst>
                  <a:ext uri="{0D108BD9-81ED-4DB2-BD59-A6C34878D82A}">
                    <a16:rowId xmlns:a16="http://schemas.microsoft.com/office/drawing/2014/main" val="2042454330"/>
                  </a:ext>
                </a:extLst>
              </a:tr>
              <a:tr h="597537">
                <a:tc>
                  <a:txBody>
                    <a:bodyPr/>
                    <a:lstStyle/>
                    <a:p>
                      <a:r>
                        <a:rPr lang="en-AU" sz="1600" dirty="0"/>
                        <a:t>Plot joint accelerations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b="0" kern="1200" dirty="0" err="1">
                          <a:solidFill>
                            <a:schemeClr val="dk1"/>
                          </a:solidFill>
                          <a:effectLst/>
                          <a:latin typeface="+mn-lt"/>
                          <a:ea typeface="+mn-ea"/>
                          <a:cs typeface="+mn-cs"/>
                        </a:rPr>
                        <a:t>rtde.drawJointAccelerations</a:t>
                      </a:r>
                      <a:r>
                        <a:rPr lang="en-AU" sz="1600" b="0" kern="1200" dirty="0">
                          <a:solidFill>
                            <a:schemeClr val="dk1"/>
                          </a:solidFill>
                          <a:effectLst/>
                          <a:latin typeface="+mn-lt"/>
                          <a:ea typeface="+mn-ea"/>
                          <a:cs typeface="+mn-cs"/>
                        </a:rPr>
                        <a:t>(</a:t>
                      </a:r>
                      <a:r>
                        <a:rPr lang="en-AU" sz="1600" b="0" kern="1200" dirty="0" err="1">
                          <a:solidFill>
                            <a:schemeClr val="dk1"/>
                          </a:solidFill>
                          <a:effectLst/>
                          <a:latin typeface="+mn-lt"/>
                          <a:ea typeface="+mn-ea"/>
                          <a:cs typeface="+mn-cs"/>
                        </a:rPr>
                        <a:t>listOfJointAccelerations</a:t>
                      </a:r>
                      <a:r>
                        <a:rPr lang="en-AU" sz="1600" b="0" kern="1200" dirty="0">
                          <a:solidFill>
                            <a:schemeClr val="dk1"/>
                          </a:solidFill>
                          <a:effectLst/>
                          <a:latin typeface="+mn-lt"/>
                          <a:ea typeface="+mn-ea"/>
                          <a:cs typeface="+mn-cs"/>
                        </a:rPr>
                        <a:t>)</a:t>
                      </a:r>
                    </a:p>
                    <a:p>
                      <a:endParaRPr lang="en-AU" sz="1600" dirty="0"/>
                    </a:p>
                  </a:txBody>
                  <a:tcPr/>
                </a:tc>
                <a:extLst>
                  <a:ext uri="{0D108BD9-81ED-4DB2-BD59-A6C34878D82A}">
                    <a16:rowId xmlns:a16="http://schemas.microsoft.com/office/drawing/2014/main" val="3024241111"/>
                  </a:ext>
                </a:extLst>
              </a:tr>
              <a:tr h="597537">
                <a:tc>
                  <a:txBody>
                    <a:bodyPr/>
                    <a:lstStyle/>
                    <a:p>
                      <a:r>
                        <a:rPr lang="en-AU" sz="1600" dirty="0"/>
                        <a:t>Plot joint torques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err="1"/>
                        <a:t>rtde</a:t>
                      </a:r>
                      <a:r>
                        <a:rPr lang="en-AU" sz="1600" dirty="0"/>
                        <a:t>.</a:t>
                      </a:r>
                      <a:r>
                        <a:rPr lang="en-AU" sz="1600" b="0" kern="1200" dirty="0">
                          <a:solidFill>
                            <a:schemeClr val="dk1"/>
                          </a:solidFill>
                          <a:effectLst/>
                          <a:latin typeface="+mn-lt"/>
                          <a:ea typeface="+mn-ea"/>
                          <a:cs typeface="+mn-cs"/>
                        </a:rPr>
                        <a:t> </a:t>
                      </a:r>
                      <a:r>
                        <a:rPr lang="en-AU" sz="1600" b="0" kern="1200" dirty="0" err="1">
                          <a:solidFill>
                            <a:schemeClr val="dk1"/>
                          </a:solidFill>
                          <a:effectLst/>
                          <a:latin typeface="+mn-lt"/>
                          <a:ea typeface="+mn-ea"/>
                          <a:cs typeface="+mn-cs"/>
                        </a:rPr>
                        <a:t>drawJointTorques</a:t>
                      </a:r>
                      <a:r>
                        <a:rPr lang="en-AU" sz="1600" b="0" kern="1200" dirty="0">
                          <a:solidFill>
                            <a:schemeClr val="dk1"/>
                          </a:solidFill>
                          <a:effectLst/>
                          <a:latin typeface="+mn-lt"/>
                          <a:ea typeface="+mn-ea"/>
                          <a:cs typeface="+mn-cs"/>
                        </a:rPr>
                        <a:t>(</a:t>
                      </a:r>
                      <a:r>
                        <a:rPr lang="en-AU" sz="1600" b="0" kern="1200" dirty="0" err="1">
                          <a:solidFill>
                            <a:schemeClr val="dk1"/>
                          </a:solidFill>
                          <a:effectLst/>
                          <a:latin typeface="+mn-lt"/>
                          <a:ea typeface="+mn-ea"/>
                          <a:cs typeface="+mn-cs"/>
                        </a:rPr>
                        <a:t>listOfTorques</a:t>
                      </a:r>
                      <a:r>
                        <a:rPr lang="en-AU" sz="1600" b="0" kern="1200" dirty="0">
                          <a:solidFill>
                            <a:schemeClr val="dk1"/>
                          </a:solidFill>
                          <a:effectLst/>
                          <a:latin typeface="+mn-lt"/>
                          <a:ea typeface="+mn-ea"/>
                          <a:cs typeface="+mn-cs"/>
                        </a:rPr>
                        <a:t>)</a:t>
                      </a:r>
                    </a:p>
                    <a:p>
                      <a:endParaRPr lang="en-AU" sz="1600" dirty="0"/>
                    </a:p>
                  </a:txBody>
                  <a:tcPr/>
                </a:tc>
                <a:extLst>
                  <a:ext uri="{0D108BD9-81ED-4DB2-BD59-A6C34878D82A}">
                    <a16:rowId xmlns:a16="http://schemas.microsoft.com/office/drawing/2014/main" val="3389239322"/>
                  </a:ext>
                </a:extLst>
              </a:tr>
            </a:tbl>
          </a:graphicData>
        </a:graphic>
      </p:graphicFrame>
    </p:spTree>
    <p:extLst>
      <p:ext uri="{BB962C8B-B14F-4D97-AF65-F5344CB8AC3E}">
        <p14:creationId xmlns:p14="http://schemas.microsoft.com/office/powerpoint/2010/main" val="512178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C629-11A9-E2CA-3DA6-768C8EF462FB}"/>
              </a:ext>
            </a:extLst>
          </p:cNvPr>
          <p:cNvSpPr>
            <a:spLocks noGrp="1"/>
          </p:cNvSpPr>
          <p:nvPr>
            <p:ph type="title"/>
          </p:nvPr>
        </p:nvSpPr>
        <p:spPr/>
        <p:txBody>
          <a:bodyPr/>
          <a:lstStyle/>
          <a:p>
            <a:r>
              <a:rPr lang="en-AU" dirty="0"/>
              <a:t>Robot Mode</a:t>
            </a:r>
          </a:p>
        </p:txBody>
      </p:sp>
      <p:sp>
        <p:nvSpPr>
          <p:cNvPr id="3" name="Content Placeholder 2">
            <a:extLst>
              <a:ext uri="{FF2B5EF4-FFF2-40B4-BE49-F238E27FC236}">
                <a16:creationId xmlns:a16="http://schemas.microsoft.com/office/drawing/2014/main" id="{B44D5266-3152-5226-8642-75431BCCF978}"/>
              </a:ext>
            </a:extLst>
          </p:cNvPr>
          <p:cNvSpPr>
            <a:spLocks noGrp="1"/>
          </p:cNvSpPr>
          <p:nvPr>
            <p:ph idx="1"/>
          </p:nvPr>
        </p:nvSpPr>
        <p:spPr/>
        <p:txBody>
          <a:bodyPr>
            <a:normAutofit fontScale="92500" lnSpcReduction="20000"/>
          </a:bodyPr>
          <a:lstStyle/>
          <a:p>
            <a:r>
              <a:rPr lang="en-AU" dirty="0"/>
              <a:t>mode =  </a:t>
            </a:r>
            <a:r>
              <a:rPr lang="en-AU" dirty="0" err="1"/>
              <a:t>rtde.checkRobotMode</a:t>
            </a:r>
            <a:r>
              <a:rPr lang="en-AU" dirty="0"/>
              <a:t>()</a:t>
            </a:r>
          </a:p>
          <a:p>
            <a:endParaRPr lang="en-AU" dirty="0"/>
          </a:p>
          <a:p>
            <a:r>
              <a:rPr lang="en-AU" sz="1800" b="0" i="0" dirty="0">
                <a:solidFill>
                  <a:srgbClr val="028009"/>
                </a:solidFill>
                <a:effectLst/>
                <a:latin typeface="Menlo"/>
              </a:rPr>
              <a:t>% RETURN VALUES:</a:t>
            </a:r>
            <a:endParaRPr lang="en-AU" sz="1800" b="0" i="0" dirty="0">
              <a:effectLst/>
              <a:latin typeface="Menlo"/>
            </a:endParaRPr>
          </a:p>
          <a:p>
            <a:r>
              <a:rPr lang="en-AU" sz="1800" b="0" i="0" dirty="0">
                <a:solidFill>
                  <a:srgbClr val="028009"/>
                </a:solidFill>
                <a:effectLst/>
                <a:latin typeface="Menlo"/>
              </a:rPr>
              <a:t>%-1 : ROBOT_MODE_NO_CONTROLLE</a:t>
            </a:r>
            <a:endParaRPr lang="en-AU" sz="1800" b="0" i="0" dirty="0">
              <a:effectLst/>
              <a:latin typeface="Menlo"/>
            </a:endParaRPr>
          </a:p>
          <a:p>
            <a:r>
              <a:rPr lang="en-AU" sz="1800" b="0" i="0" dirty="0">
                <a:solidFill>
                  <a:srgbClr val="028009"/>
                </a:solidFill>
                <a:effectLst/>
                <a:latin typeface="Menlo"/>
              </a:rPr>
              <a:t>% 0 : ROBOT_MODE_DISCONNECTED</a:t>
            </a:r>
            <a:endParaRPr lang="en-AU" sz="1800" b="0" i="0" dirty="0">
              <a:effectLst/>
              <a:latin typeface="Menlo"/>
            </a:endParaRPr>
          </a:p>
          <a:p>
            <a:r>
              <a:rPr lang="en-AU" sz="1800" b="0" i="0" dirty="0">
                <a:solidFill>
                  <a:srgbClr val="028009"/>
                </a:solidFill>
                <a:effectLst/>
                <a:latin typeface="Menlo"/>
              </a:rPr>
              <a:t>% 1 : ROBOT_MODE_CONFIRM_SAFETY</a:t>
            </a:r>
            <a:endParaRPr lang="en-AU" sz="1800" b="0" i="0" dirty="0">
              <a:effectLst/>
              <a:latin typeface="Menlo"/>
            </a:endParaRPr>
          </a:p>
          <a:p>
            <a:r>
              <a:rPr lang="en-AU" sz="1800" b="0" i="0" dirty="0">
                <a:solidFill>
                  <a:srgbClr val="028009"/>
                </a:solidFill>
                <a:effectLst/>
                <a:latin typeface="Menlo"/>
              </a:rPr>
              <a:t>% 2 : ROBOT_MODE_BOOTING</a:t>
            </a:r>
            <a:endParaRPr lang="en-AU" sz="1800" b="0" i="0" dirty="0">
              <a:effectLst/>
              <a:latin typeface="Menlo"/>
            </a:endParaRPr>
          </a:p>
          <a:p>
            <a:r>
              <a:rPr lang="en-AU" sz="1800" b="0" i="0" dirty="0">
                <a:solidFill>
                  <a:srgbClr val="028009"/>
                </a:solidFill>
                <a:effectLst/>
                <a:latin typeface="Menlo"/>
              </a:rPr>
              <a:t>% 3 : ROBOT_MODE_POWER_OF</a:t>
            </a:r>
            <a:endParaRPr lang="en-AU" sz="1800" b="0" i="0" dirty="0">
              <a:effectLst/>
              <a:latin typeface="Menlo"/>
            </a:endParaRPr>
          </a:p>
          <a:p>
            <a:r>
              <a:rPr lang="en-AU" sz="1800" b="0" i="0" dirty="0">
                <a:solidFill>
                  <a:srgbClr val="028009"/>
                </a:solidFill>
                <a:effectLst/>
                <a:latin typeface="Menlo"/>
              </a:rPr>
              <a:t>% 4 : ROBOT_MODE_POWER_ON</a:t>
            </a:r>
            <a:endParaRPr lang="en-AU" sz="1800" b="0" i="0" dirty="0">
              <a:effectLst/>
              <a:latin typeface="Menlo"/>
            </a:endParaRPr>
          </a:p>
          <a:p>
            <a:r>
              <a:rPr lang="en-AU" sz="1800" b="0" i="0" dirty="0">
                <a:solidFill>
                  <a:srgbClr val="028009"/>
                </a:solidFill>
                <a:effectLst/>
                <a:latin typeface="Menlo"/>
              </a:rPr>
              <a:t>% 5 : ROBOT_MODE_IDLE</a:t>
            </a:r>
            <a:endParaRPr lang="en-AU" sz="1800" b="0" i="0" dirty="0">
              <a:effectLst/>
              <a:latin typeface="Menlo"/>
            </a:endParaRPr>
          </a:p>
          <a:p>
            <a:r>
              <a:rPr lang="en-AU" sz="1800" b="0" i="0" dirty="0">
                <a:solidFill>
                  <a:srgbClr val="028009"/>
                </a:solidFill>
                <a:effectLst/>
                <a:latin typeface="Menlo"/>
              </a:rPr>
              <a:t>% 6 : ROBOT_MODE_BACKDRIVE</a:t>
            </a:r>
            <a:endParaRPr lang="en-AU" sz="1800" b="0" i="0" dirty="0">
              <a:effectLst/>
              <a:latin typeface="Menlo"/>
            </a:endParaRPr>
          </a:p>
          <a:p>
            <a:r>
              <a:rPr lang="en-AU" sz="1800" b="0" i="0" dirty="0">
                <a:solidFill>
                  <a:srgbClr val="028009"/>
                </a:solidFill>
                <a:effectLst/>
                <a:latin typeface="Menlo"/>
              </a:rPr>
              <a:t>% 7 : ROBOT_MODE_RUNNING</a:t>
            </a:r>
            <a:endParaRPr lang="en-AU" sz="1800" b="0" i="0" dirty="0">
              <a:effectLst/>
              <a:latin typeface="Menlo"/>
            </a:endParaRPr>
          </a:p>
          <a:p>
            <a:r>
              <a:rPr lang="en-AU" sz="1800" b="0" i="0" dirty="0">
                <a:solidFill>
                  <a:srgbClr val="028009"/>
                </a:solidFill>
                <a:effectLst/>
                <a:latin typeface="Menlo"/>
              </a:rPr>
              <a:t>% 8 : ROBOT_MODE_UPDATING_FIRMWARE</a:t>
            </a:r>
            <a:endParaRPr lang="en-AU" sz="1800" b="0" i="0" dirty="0">
              <a:effectLst/>
              <a:latin typeface="Menlo"/>
            </a:endParaRPr>
          </a:p>
          <a:p>
            <a:endParaRPr lang="en-AU" dirty="0"/>
          </a:p>
        </p:txBody>
      </p:sp>
    </p:spTree>
    <p:extLst>
      <p:ext uri="{BB962C8B-B14F-4D97-AF65-F5344CB8AC3E}">
        <p14:creationId xmlns:p14="http://schemas.microsoft.com/office/powerpoint/2010/main" val="2577673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E582C-0885-7F82-8C05-0129A51C51D9}"/>
              </a:ext>
            </a:extLst>
          </p:cNvPr>
          <p:cNvSpPr>
            <a:spLocks noGrp="1"/>
          </p:cNvSpPr>
          <p:nvPr>
            <p:ph type="title"/>
          </p:nvPr>
        </p:nvSpPr>
        <p:spPr/>
        <p:txBody>
          <a:bodyPr/>
          <a:lstStyle/>
          <a:p>
            <a:r>
              <a:rPr lang="en-AU" dirty="0"/>
              <a:t>Safety mode</a:t>
            </a:r>
          </a:p>
        </p:txBody>
      </p:sp>
      <p:sp>
        <p:nvSpPr>
          <p:cNvPr id="3" name="Content Placeholder 2">
            <a:extLst>
              <a:ext uri="{FF2B5EF4-FFF2-40B4-BE49-F238E27FC236}">
                <a16:creationId xmlns:a16="http://schemas.microsoft.com/office/drawing/2014/main" id="{1EA009A5-2EC0-E6CC-8355-76766C40A7DA}"/>
              </a:ext>
            </a:extLst>
          </p:cNvPr>
          <p:cNvSpPr>
            <a:spLocks noGrp="1"/>
          </p:cNvSpPr>
          <p:nvPr>
            <p:ph idx="1"/>
          </p:nvPr>
        </p:nvSpPr>
        <p:spPr/>
        <p:txBody>
          <a:bodyPr>
            <a:normAutofit fontScale="85000" lnSpcReduction="20000"/>
          </a:bodyPr>
          <a:lstStyle/>
          <a:p>
            <a:r>
              <a:rPr lang="en-AU" dirty="0"/>
              <a:t>safety = </a:t>
            </a:r>
            <a:r>
              <a:rPr lang="en-AU" dirty="0" err="1"/>
              <a:t>rtde.checkSafetyMode</a:t>
            </a:r>
            <a:r>
              <a:rPr lang="en-AU" dirty="0"/>
              <a:t>()</a:t>
            </a:r>
          </a:p>
          <a:p>
            <a:endParaRPr lang="en-AU" dirty="0"/>
          </a:p>
          <a:p>
            <a:r>
              <a:rPr lang="en-AU" sz="1800" b="0" i="0" dirty="0">
                <a:solidFill>
                  <a:srgbClr val="028009"/>
                </a:solidFill>
                <a:effectLst/>
                <a:latin typeface="Menlo"/>
              </a:rPr>
              <a:t>% RETURN VALUES:</a:t>
            </a:r>
            <a:endParaRPr lang="en-AU" sz="1800" b="0" i="0" dirty="0">
              <a:effectLst/>
              <a:latin typeface="Menlo"/>
            </a:endParaRPr>
          </a:p>
          <a:p>
            <a:r>
              <a:rPr lang="en-AU" sz="1800" b="0" i="0" dirty="0">
                <a:solidFill>
                  <a:srgbClr val="028009"/>
                </a:solidFill>
                <a:effectLst/>
                <a:latin typeface="Menlo"/>
              </a:rPr>
              <a:t>% 1 : SAFETY_MODE_NORMAL</a:t>
            </a:r>
            <a:endParaRPr lang="en-AU" sz="1800" b="0" i="0" dirty="0">
              <a:effectLst/>
              <a:latin typeface="Menlo"/>
            </a:endParaRPr>
          </a:p>
          <a:p>
            <a:r>
              <a:rPr lang="en-AU" sz="1800" b="0" i="0" dirty="0">
                <a:solidFill>
                  <a:srgbClr val="028009"/>
                </a:solidFill>
                <a:effectLst/>
                <a:latin typeface="Menlo"/>
              </a:rPr>
              <a:t>% 2 : SAFETY_MODE_REDUCED</a:t>
            </a:r>
            <a:endParaRPr lang="en-AU" sz="1800" b="0" i="0" dirty="0">
              <a:effectLst/>
              <a:latin typeface="Menlo"/>
            </a:endParaRPr>
          </a:p>
          <a:p>
            <a:r>
              <a:rPr lang="en-AU" sz="1800" b="0" i="0" dirty="0">
                <a:solidFill>
                  <a:srgbClr val="028009"/>
                </a:solidFill>
                <a:effectLst/>
                <a:latin typeface="Menlo"/>
              </a:rPr>
              <a:t>% 3 : SAFETY_MODE_PROTECTIVE_STOP</a:t>
            </a:r>
            <a:endParaRPr lang="en-AU" sz="1800" b="0" i="0" dirty="0">
              <a:effectLst/>
              <a:latin typeface="Menlo"/>
            </a:endParaRPr>
          </a:p>
          <a:p>
            <a:r>
              <a:rPr lang="en-AU" sz="1800" b="0" i="0" dirty="0">
                <a:solidFill>
                  <a:srgbClr val="028009"/>
                </a:solidFill>
                <a:effectLst/>
                <a:latin typeface="Menlo"/>
              </a:rPr>
              <a:t>% 4 : SAFETY_MODE_RECOVERY</a:t>
            </a:r>
            <a:endParaRPr lang="en-AU" sz="1800" b="0" i="0" dirty="0">
              <a:effectLst/>
              <a:latin typeface="Menlo"/>
            </a:endParaRPr>
          </a:p>
          <a:p>
            <a:r>
              <a:rPr lang="en-AU" sz="1800" b="0" i="0" dirty="0">
                <a:solidFill>
                  <a:srgbClr val="028009"/>
                </a:solidFill>
                <a:effectLst/>
                <a:latin typeface="Menlo"/>
              </a:rPr>
              <a:t>% 5 : SAFETY_MODE_SAFEGUARD_STOP</a:t>
            </a:r>
            <a:endParaRPr lang="en-AU" sz="1800" b="0" i="0" dirty="0">
              <a:effectLst/>
              <a:latin typeface="Menlo"/>
            </a:endParaRPr>
          </a:p>
          <a:p>
            <a:r>
              <a:rPr lang="en-AU" sz="1800" b="0" i="0" dirty="0">
                <a:solidFill>
                  <a:srgbClr val="028009"/>
                </a:solidFill>
                <a:effectLst/>
                <a:latin typeface="Menlo"/>
              </a:rPr>
              <a:t>% 6 : SAFETY_MODE_SYSTEM_EMERGENCY_STOP</a:t>
            </a:r>
            <a:endParaRPr lang="en-AU" sz="1800" b="0" i="0" dirty="0">
              <a:effectLst/>
              <a:latin typeface="Menlo"/>
            </a:endParaRPr>
          </a:p>
          <a:p>
            <a:r>
              <a:rPr lang="en-AU" sz="1800" b="0" i="0" dirty="0">
                <a:solidFill>
                  <a:srgbClr val="028009"/>
                </a:solidFill>
                <a:effectLst/>
                <a:latin typeface="Menlo"/>
              </a:rPr>
              <a:t>% 7 : SAFETY_MODE_ROBOT_EMERGENCY_STOP</a:t>
            </a:r>
            <a:endParaRPr lang="en-AU" sz="1800" b="0" i="0" dirty="0">
              <a:effectLst/>
              <a:latin typeface="Menlo"/>
            </a:endParaRPr>
          </a:p>
          <a:p>
            <a:r>
              <a:rPr lang="en-AU" sz="1800" b="0" i="0" dirty="0">
                <a:solidFill>
                  <a:srgbClr val="028009"/>
                </a:solidFill>
                <a:effectLst/>
                <a:latin typeface="Menlo"/>
              </a:rPr>
              <a:t>% 8 : SAFETY_MODE_VIOLATION</a:t>
            </a:r>
            <a:endParaRPr lang="en-AU" sz="1800" b="0" i="0" dirty="0">
              <a:effectLst/>
              <a:latin typeface="Menlo"/>
            </a:endParaRPr>
          </a:p>
          <a:p>
            <a:r>
              <a:rPr lang="en-AU" sz="1800" b="0" i="0" dirty="0">
                <a:solidFill>
                  <a:srgbClr val="028009"/>
                </a:solidFill>
                <a:effectLst/>
                <a:latin typeface="Menlo"/>
              </a:rPr>
              <a:t>% 9 : SAFETY_MODE_FAULT</a:t>
            </a:r>
            <a:endParaRPr lang="en-AU" sz="1800" b="0" i="0" dirty="0">
              <a:effectLst/>
              <a:latin typeface="Menlo"/>
            </a:endParaRPr>
          </a:p>
          <a:p>
            <a:r>
              <a:rPr lang="en-AU" sz="1800" b="0" i="0" dirty="0">
                <a:solidFill>
                  <a:srgbClr val="028009"/>
                </a:solidFill>
                <a:effectLst/>
                <a:latin typeface="Menlo"/>
              </a:rPr>
              <a:t>% 10 : SAFETY_MODE_VALIDATE_JOINT_ID</a:t>
            </a:r>
            <a:endParaRPr lang="en-AU" sz="1800" b="0" i="0" dirty="0">
              <a:effectLst/>
              <a:latin typeface="Menlo"/>
            </a:endParaRPr>
          </a:p>
          <a:p>
            <a:r>
              <a:rPr lang="en-AU" sz="1800" b="0" i="0" dirty="0">
                <a:solidFill>
                  <a:srgbClr val="028009"/>
                </a:solidFill>
                <a:effectLst/>
                <a:latin typeface="Menlo"/>
              </a:rPr>
              <a:t>% 11 : SAFETY_MODE_UNDEFINED_SAFETY_MODE</a:t>
            </a:r>
            <a:endParaRPr lang="en-AU" sz="1800" b="0" i="0" dirty="0">
              <a:effectLst/>
              <a:latin typeface="Menlo"/>
            </a:endParaRPr>
          </a:p>
          <a:p>
            <a:endParaRPr lang="en-AU" dirty="0"/>
          </a:p>
        </p:txBody>
      </p:sp>
    </p:spTree>
    <p:extLst>
      <p:ext uri="{BB962C8B-B14F-4D97-AF65-F5344CB8AC3E}">
        <p14:creationId xmlns:p14="http://schemas.microsoft.com/office/powerpoint/2010/main" val="640587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13334-0FA0-6358-86D7-4578E9042165}"/>
              </a:ext>
            </a:extLst>
          </p:cNvPr>
          <p:cNvSpPr>
            <a:spLocks noGrp="1"/>
          </p:cNvSpPr>
          <p:nvPr>
            <p:ph type="title"/>
          </p:nvPr>
        </p:nvSpPr>
        <p:spPr/>
        <p:txBody>
          <a:bodyPr/>
          <a:lstStyle/>
          <a:p>
            <a:r>
              <a:rPr lang="en-AU" dirty="0"/>
              <a:t>Debugging</a:t>
            </a:r>
          </a:p>
        </p:txBody>
      </p:sp>
      <p:sp>
        <p:nvSpPr>
          <p:cNvPr id="3" name="Content Placeholder 2">
            <a:extLst>
              <a:ext uri="{FF2B5EF4-FFF2-40B4-BE49-F238E27FC236}">
                <a16:creationId xmlns:a16="http://schemas.microsoft.com/office/drawing/2014/main" id="{184AD21F-F024-C6ED-AE1B-50574AE249ED}"/>
              </a:ext>
            </a:extLst>
          </p:cNvPr>
          <p:cNvSpPr>
            <a:spLocks noGrp="1"/>
          </p:cNvSpPr>
          <p:nvPr>
            <p:ph idx="1"/>
          </p:nvPr>
        </p:nvSpPr>
        <p:spPr/>
        <p:txBody>
          <a:bodyPr/>
          <a:lstStyle/>
          <a:p>
            <a:pPr marL="457200" indent="-457200">
              <a:buFont typeface="Arial" panose="020B0604020202020204" pitchFamily="34" charset="0"/>
              <a:buChar char="•"/>
            </a:pPr>
            <a:r>
              <a:rPr lang="en-AU" dirty="0"/>
              <a:t>If you get an error saying </a:t>
            </a:r>
            <a:r>
              <a:rPr lang="en-AU" dirty="0">
                <a:solidFill>
                  <a:schemeClr val="accent2"/>
                </a:solidFill>
              </a:rPr>
              <a:t>“Unrecognised function or variable ‘</a:t>
            </a:r>
            <a:r>
              <a:rPr lang="en-AU" dirty="0" err="1">
                <a:solidFill>
                  <a:schemeClr val="accent2"/>
                </a:solidFill>
              </a:rPr>
              <a:t>rtde</a:t>
            </a:r>
            <a:r>
              <a:rPr lang="en-AU" dirty="0">
                <a:solidFill>
                  <a:schemeClr val="accent2"/>
                </a:solidFill>
              </a:rPr>
              <a:t>’”, </a:t>
            </a:r>
            <a:r>
              <a:rPr lang="en-AU" dirty="0"/>
              <a:t>that means you have not correctly set the path to the location of the </a:t>
            </a:r>
            <a:r>
              <a:rPr lang="en-AU" dirty="0" err="1"/>
              <a:t>rtde</a:t>
            </a:r>
            <a:r>
              <a:rPr lang="en-AU" dirty="0"/>
              <a:t> folder in </a:t>
            </a:r>
            <a:r>
              <a:rPr lang="en-AU" dirty="0" err="1"/>
              <a:t>matlab</a:t>
            </a:r>
            <a:r>
              <a:rPr lang="en-AU" dirty="0"/>
              <a:t>.</a:t>
            </a:r>
          </a:p>
          <a:p>
            <a:pPr marL="687600" lvl="1" indent="-457200"/>
            <a:r>
              <a:rPr lang="en-AU" dirty="0"/>
              <a:t>Please follow instructions here: </a:t>
            </a:r>
            <a:r>
              <a:rPr lang="en-AU" dirty="0">
                <a:hlinkClick r:id="rId2"/>
              </a:rPr>
              <a:t>https://github.com/rag-h/mtrn4230_course_development</a:t>
            </a:r>
            <a:r>
              <a:rPr lang="en-AU" dirty="0"/>
              <a:t> </a:t>
            </a:r>
          </a:p>
        </p:txBody>
      </p:sp>
      <p:pic>
        <p:nvPicPr>
          <p:cNvPr id="1026" name="Picture 2" descr="image">
            <a:extLst>
              <a:ext uri="{FF2B5EF4-FFF2-40B4-BE49-F238E27FC236}">
                <a16:creationId xmlns:a16="http://schemas.microsoft.com/office/drawing/2014/main" id="{9A9E60A4-32E4-F8EC-8370-FFFC68D23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794" y="4258088"/>
            <a:ext cx="3895725"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51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3917E-14FC-F196-177F-ABAAFAC1896D}"/>
              </a:ext>
            </a:extLst>
          </p:cNvPr>
          <p:cNvSpPr>
            <a:spLocks noGrp="1"/>
          </p:cNvSpPr>
          <p:nvPr>
            <p:ph type="title"/>
          </p:nvPr>
        </p:nvSpPr>
        <p:spPr/>
        <p:txBody>
          <a:bodyPr/>
          <a:lstStyle/>
          <a:p>
            <a:r>
              <a:rPr lang="en-AU" dirty="0"/>
              <a:t>Setup</a:t>
            </a:r>
          </a:p>
        </p:txBody>
      </p:sp>
      <p:sp>
        <p:nvSpPr>
          <p:cNvPr id="3" name="Content Placeholder 2">
            <a:extLst>
              <a:ext uri="{FF2B5EF4-FFF2-40B4-BE49-F238E27FC236}">
                <a16:creationId xmlns:a16="http://schemas.microsoft.com/office/drawing/2014/main" id="{E23F7C14-7625-F0CC-8724-0BF1D0591A18}"/>
              </a:ext>
            </a:extLst>
          </p:cNvPr>
          <p:cNvSpPr>
            <a:spLocks noGrp="1"/>
          </p:cNvSpPr>
          <p:nvPr>
            <p:ph idx="1"/>
          </p:nvPr>
        </p:nvSpPr>
        <p:spPr/>
        <p:txBody>
          <a:bodyPr vert="horz" lIns="91440" tIns="45720" rIns="91440" bIns="45720" rtlCol="0" anchor="t">
            <a:normAutofit lnSpcReduction="10000"/>
          </a:bodyPr>
          <a:lstStyle/>
          <a:p>
            <a:pPr marL="514350" indent="-514350">
              <a:buFont typeface="+mj-lt"/>
              <a:buAutoNum type="arabicPeriod"/>
            </a:pPr>
            <a:r>
              <a:rPr lang="en-AU" dirty="0"/>
              <a:t>VM Installation</a:t>
            </a:r>
          </a:p>
          <a:p>
            <a:pPr marL="744220" lvl="1">
              <a:buAutoNum type="arabicPeriod"/>
            </a:pPr>
            <a:r>
              <a:rPr lang="en-AU" dirty="0" err="1">
                <a:cs typeface="Arial"/>
              </a:rPr>
              <a:t>VmWare</a:t>
            </a:r>
            <a:r>
              <a:rPr lang="en-AU" dirty="0">
                <a:cs typeface="Arial"/>
              </a:rPr>
              <a:t> : Almost everyone</a:t>
            </a:r>
          </a:p>
          <a:p>
            <a:pPr marL="744220" lvl="1">
              <a:buAutoNum type="arabicPeriod"/>
            </a:pPr>
            <a:r>
              <a:rPr lang="en-AU" dirty="0">
                <a:cs typeface="Arial"/>
              </a:rPr>
              <a:t>VirtualBox : If for some reason </a:t>
            </a:r>
            <a:r>
              <a:rPr lang="en-AU" dirty="0" err="1">
                <a:cs typeface="Arial"/>
              </a:rPr>
              <a:t>vmware</a:t>
            </a:r>
            <a:r>
              <a:rPr lang="en-AU" dirty="0">
                <a:cs typeface="Arial"/>
              </a:rPr>
              <a:t> doesn’t work</a:t>
            </a:r>
          </a:p>
          <a:p>
            <a:pPr marL="514350" indent="-514350">
              <a:buFont typeface="+mj-lt"/>
              <a:buAutoNum type="arabicPeriod"/>
            </a:pPr>
            <a:r>
              <a:rPr lang="en-AU" dirty="0"/>
              <a:t>Setup port forwarding (Only required for </a:t>
            </a:r>
            <a:r>
              <a:rPr lang="en-AU" dirty="0" err="1"/>
              <a:t>Virtualbox</a:t>
            </a:r>
            <a:r>
              <a:rPr lang="en-AU" dirty="0"/>
              <a:t>. If you are using VMware don't worry about this)</a:t>
            </a:r>
            <a:endParaRPr lang="en-AU" dirty="0">
              <a:cs typeface="Arial"/>
            </a:endParaRPr>
          </a:p>
          <a:p>
            <a:pPr marL="514350" indent="-514350">
              <a:buFont typeface="+mj-lt"/>
              <a:buAutoNum type="arabicPeriod"/>
            </a:pPr>
            <a:r>
              <a:rPr lang="en-AU" dirty="0"/>
              <a:t>Setup RTDE folder path in MATLAB</a:t>
            </a:r>
          </a:p>
          <a:p>
            <a:pPr marL="514350" indent="-514350">
              <a:buFont typeface="+mj-lt"/>
              <a:buAutoNum type="arabicPeriod"/>
            </a:pPr>
            <a:endParaRPr lang="en-AU" dirty="0"/>
          </a:p>
          <a:p>
            <a:pPr marL="514350" indent="-514350">
              <a:buFont typeface="+mj-lt"/>
              <a:buAutoNum type="arabicPeriod"/>
            </a:pPr>
            <a:endParaRPr lang="en-AU" dirty="0"/>
          </a:p>
          <a:p>
            <a:pPr>
              <a:buNone/>
            </a:pPr>
            <a:r>
              <a:rPr lang="en-AU" dirty="0"/>
              <a:t>If you use </a:t>
            </a:r>
            <a:r>
              <a:rPr lang="en-AU" dirty="0" err="1"/>
              <a:t>virtualbox</a:t>
            </a:r>
            <a:r>
              <a:rPr lang="en-AU" dirty="0"/>
              <a:t>, your screen may flicker. This issue is not present with </a:t>
            </a:r>
            <a:r>
              <a:rPr lang="en-AU" dirty="0" err="1"/>
              <a:t>vmware</a:t>
            </a:r>
            <a:r>
              <a:rPr lang="en-AU" dirty="0"/>
              <a:t>.</a:t>
            </a:r>
          </a:p>
          <a:p>
            <a:pPr>
              <a:buNone/>
            </a:pPr>
            <a:endParaRPr lang="en-AU" dirty="0">
              <a:cs typeface="Arial" panose="020B0604020202020204"/>
            </a:endParaRPr>
          </a:p>
        </p:txBody>
      </p:sp>
    </p:spTree>
    <p:extLst>
      <p:ext uri="{BB962C8B-B14F-4D97-AF65-F5344CB8AC3E}">
        <p14:creationId xmlns:p14="http://schemas.microsoft.com/office/powerpoint/2010/main" val="252999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753C7-C0D0-0E51-D884-5D78E2B7C013}"/>
              </a:ext>
            </a:extLst>
          </p:cNvPr>
          <p:cNvSpPr>
            <a:spLocks noGrp="1"/>
          </p:cNvSpPr>
          <p:nvPr>
            <p:ph type="title"/>
          </p:nvPr>
        </p:nvSpPr>
        <p:spPr/>
        <p:txBody>
          <a:bodyPr/>
          <a:lstStyle/>
          <a:p>
            <a:r>
              <a:rPr lang="en-AU" dirty="0"/>
              <a:t>Laptop Side setup: Everyone</a:t>
            </a:r>
          </a:p>
        </p:txBody>
      </p:sp>
      <p:sp>
        <p:nvSpPr>
          <p:cNvPr id="3" name="Content Placeholder 2">
            <a:extLst>
              <a:ext uri="{FF2B5EF4-FFF2-40B4-BE49-F238E27FC236}">
                <a16:creationId xmlns:a16="http://schemas.microsoft.com/office/drawing/2014/main" id="{58FAAD75-C28D-ECF5-C40A-D01671CDE34B}"/>
              </a:ext>
            </a:extLst>
          </p:cNvPr>
          <p:cNvSpPr>
            <a:spLocks noGrp="1"/>
          </p:cNvSpPr>
          <p:nvPr>
            <p:ph idx="1"/>
          </p:nvPr>
        </p:nvSpPr>
        <p:spPr/>
        <p:txBody>
          <a:bodyPr/>
          <a:lstStyle/>
          <a:p>
            <a:pPr marL="514350" indent="-514350">
              <a:buFont typeface="+mj-lt"/>
              <a:buAutoNum type="arabicPeriod"/>
            </a:pPr>
            <a:r>
              <a:rPr lang="en-AU" dirty="0"/>
              <a:t>Connect ur5e ethernet cable to laptop or pc (Orange cable)</a:t>
            </a:r>
          </a:p>
          <a:p>
            <a:pPr marL="514350" indent="-514350">
              <a:buFont typeface="+mj-lt"/>
              <a:buAutoNum type="arabicPeriod"/>
            </a:pPr>
            <a:r>
              <a:rPr lang="en-AU" dirty="0"/>
              <a:t>Go to ethernet settings</a:t>
            </a:r>
          </a:p>
          <a:p>
            <a:pPr marL="514350" indent="-514350">
              <a:buFont typeface="+mj-lt"/>
              <a:buAutoNum type="arabicPeriod"/>
            </a:pPr>
            <a:r>
              <a:rPr lang="en-AU" dirty="0"/>
              <a:t>Change to manual</a:t>
            </a:r>
          </a:p>
          <a:p>
            <a:pPr marL="514350" indent="-514350">
              <a:buFont typeface="+mj-lt"/>
              <a:buAutoNum type="arabicPeriod"/>
            </a:pPr>
            <a:r>
              <a:rPr lang="en-AU" dirty="0"/>
              <a:t>Turn on IPv4</a:t>
            </a:r>
          </a:p>
          <a:p>
            <a:pPr marL="514350" indent="-514350">
              <a:buFont typeface="+mj-lt"/>
              <a:buAutoNum type="arabicPeriod"/>
            </a:pPr>
            <a:r>
              <a:rPr lang="en-AU" dirty="0"/>
              <a:t>Set IP address to “192.168.0.77”</a:t>
            </a:r>
          </a:p>
          <a:p>
            <a:pPr marL="514350" indent="-514350">
              <a:buFont typeface="+mj-lt"/>
              <a:buAutoNum type="arabicPeriod"/>
            </a:pPr>
            <a:r>
              <a:rPr lang="en-AU" dirty="0"/>
              <a:t>Set subnet mask to “255.255.255.0”</a:t>
            </a:r>
          </a:p>
          <a:p>
            <a:pPr>
              <a:buNone/>
            </a:pPr>
            <a:endParaRPr lang="en-AU" dirty="0"/>
          </a:p>
        </p:txBody>
      </p:sp>
    </p:spTree>
    <p:extLst>
      <p:ext uri="{BB962C8B-B14F-4D97-AF65-F5344CB8AC3E}">
        <p14:creationId xmlns:p14="http://schemas.microsoft.com/office/powerpoint/2010/main" val="627736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ABFE-0BDA-7A88-2130-0A0042DB5AA2}"/>
              </a:ext>
            </a:extLst>
          </p:cNvPr>
          <p:cNvSpPr>
            <a:spLocks noGrp="1"/>
          </p:cNvSpPr>
          <p:nvPr>
            <p:ph type="title"/>
          </p:nvPr>
        </p:nvSpPr>
        <p:spPr>
          <a:xfrm>
            <a:off x="838200" y="365125"/>
            <a:ext cx="10515600" cy="1325563"/>
          </a:xfrm>
        </p:spPr>
        <p:txBody>
          <a:bodyPr anchor="ctr">
            <a:normAutofit/>
          </a:bodyPr>
          <a:lstStyle/>
          <a:p>
            <a:r>
              <a:rPr lang="en-AU" dirty="0"/>
              <a:t>For operation</a:t>
            </a:r>
          </a:p>
        </p:txBody>
      </p:sp>
      <p:pic>
        <p:nvPicPr>
          <p:cNvPr id="5" name="Picture 4">
            <a:extLst>
              <a:ext uri="{FF2B5EF4-FFF2-40B4-BE49-F238E27FC236}">
                <a16:creationId xmlns:a16="http://schemas.microsoft.com/office/drawing/2014/main" id="{09729472-78BB-58B7-38C0-5CE072A6E754}"/>
              </a:ext>
            </a:extLst>
          </p:cNvPr>
          <p:cNvPicPr>
            <a:picLocks noChangeAspect="1"/>
          </p:cNvPicPr>
          <p:nvPr/>
        </p:nvPicPr>
        <p:blipFill>
          <a:blip r:embed="rId2"/>
          <a:stretch>
            <a:fillRect/>
          </a:stretch>
        </p:blipFill>
        <p:spPr>
          <a:xfrm>
            <a:off x="838200" y="2481602"/>
            <a:ext cx="5181600" cy="3039384"/>
          </a:xfrm>
          <a:prstGeom prst="rect">
            <a:avLst/>
          </a:prstGeom>
          <a:noFill/>
        </p:spPr>
      </p:pic>
      <p:sp>
        <p:nvSpPr>
          <p:cNvPr id="3" name="Content Placeholder 2">
            <a:extLst>
              <a:ext uri="{FF2B5EF4-FFF2-40B4-BE49-F238E27FC236}">
                <a16:creationId xmlns:a16="http://schemas.microsoft.com/office/drawing/2014/main" id="{A29DBBFE-4369-CB00-ACE8-71A789B611DB}"/>
              </a:ext>
            </a:extLst>
          </p:cNvPr>
          <p:cNvSpPr>
            <a:spLocks noGrp="1"/>
          </p:cNvSpPr>
          <p:nvPr>
            <p:ph sz="half" idx="2"/>
          </p:nvPr>
        </p:nvSpPr>
        <p:spPr>
          <a:xfrm>
            <a:off x="6172200" y="1825625"/>
            <a:ext cx="5181600" cy="4351338"/>
          </a:xfrm>
        </p:spPr>
        <p:txBody>
          <a:bodyPr>
            <a:normAutofit/>
          </a:bodyPr>
          <a:lstStyle/>
          <a:p>
            <a:pPr marL="514350" indent="-514350">
              <a:buFont typeface="Arial" panose="020B0604020202020204" pitchFamily="34" charset="0"/>
              <a:buChar char="•"/>
            </a:pPr>
            <a:r>
              <a:rPr lang="en-AU" dirty="0"/>
              <a:t>Make sure that the UR5e is In remote control mode.</a:t>
            </a:r>
          </a:p>
          <a:p>
            <a:pPr marL="744750" lvl="1" indent="-514350"/>
            <a:r>
              <a:rPr lang="en-AU" dirty="0"/>
              <a:t>Switch to automatic then to remote control mode</a:t>
            </a:r>
          </a:p>
          <a:p>
            <a:pPr marL="744750" lvl="1" indent="-514350"/>
            <a:endParaRPr lang="en-AU" dirty="0"/>
          </a:p>
          <a:p>
            <a:pPr marL="514350" indent="-514350"/>
            <a:br>
              <a:rPr lang="en-AU" dirty="0"/>
            </a:br>
            <a:r>
              <a:rPr lang="en-AU" dirty="0"/>
              <a:t>This is only required on the actual UR5e. Not needed </a:t>
            </a:r>
            <a:r>
              <a:rPr lang="en-AU"/>
              <a:t>on the VM</a:t>
            </a:r>
            <a:endParaRPr lang="en-AU" dirty="0"/>
          </a:p>
        </p:txBody>
      </p:sp>
    </p:spTree>
    <p:extLst>
      <p:ext uri="{BB962C8B-B14F-4D97-AF65-F5344CB8AC3E}">
        <p14:creationId xmlns:p14="http://schemas.microsoft.com/office/powerpoint/2010/main" val="70882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0443-8A71-E3F1-A542-7D432F16AC2F}"/>
              </a:ext>
            </a:extLst>
          </p:cNvPr>
          <p:cNvSpPr>
            <a:spLocks noGrp="1"/>
          </p:cNvSpPr>
          <p:nvPr>
            <p:ph type="title"/>
          </p:nvPr>
        </p:nvSpPr>
        <p:spPr/>
        <p:txBody>
          <a:bodyPr/>
          <a:lstStyle/>
          <a:p>
            <a:r>
              <a:rPr lang="en-AU" dirty="0"/>
              <a:t>TCP Connection Setup</a:t>
            </a:r>
          </a:p>
        </p:txBody>
      </p:sp>
      <p:sp>
        <p:nvSpPr>
          <p:cNvPr id="3" name="Content Placeholder 2">
            <a:extLst>
              <a:ext uri="{FF2B5EF4-FFF2-40B4-BE49-F238E27FC236}">
                <a16:creationId xmlns:a16="http://schemas.microsoft.com/office/drawing/2014/main" id="{1999B6BC-F676-E1E0-0AEC-BD89A3DBF206}"/>
              </a:ext>
            </a:extLst>
          </p:cNvPr>
          <p:cNvSpPr>
            <a:spLocks noGrp="1"/>
          </p:cNvSpPr>
          <p:nvPr>
            <p:ph idx="1"/>
          </p:nvPr>
        </p:nvSpPr>
        <p:spPr>
          <a:xfrm>
            <a:off x="838200" y="1843913"/>
            <a:ext cx="10515600" cy="4351338"/>
          </a:xfrm>
        </p:spPr>
        <p:txBody>
          <a:bodyPr>
            <a:normAutofit fontScale="70000" lnSpcReduction="20000"/>
          </a:bodyPr>
          <a:lstStyle/>
          <a:p>
            <a:pPr>
              <a:buNone/>
            </a:pPr>
            <a:r>
              <a:rPr lang="en-AU" b="1" dirty="0"/>
              <a:t>Only once in the program</a:t>
            </a:r>
          </a:p>
          <a:p>
            <a:pPr marL="457200" indent="-457200">
              <a:buFont typeface="Arial" panose="020B0604020202020204" pitchFamily="34" charset="0"/>
              <a:buChar char="•"/>
            </a:pPr>
            <a:r>
              <a:rPr lang="en-AU" dirty="0">
                <a:solidFill>
                  <a:schemeClr val="accent2"/>
                </a:solidFill>
              </a:rPr>
              <a:t>Port = 30003</a:t>
            </a:r>
          </a:p>
          <a:p>
            <a:pPr marL="457200" indent="-457200">
              <a:buFont typeface="Arial" panose="020B0604020202020204" pitchFamily="34" charset="0"/>
              <a:buChar char="•"/>
            </a:pPr>
            <a:r>
              <a:rPr lang="en-AU" dirty="0"/>
              <a:t>When connecting to the VM: (select only the IP address that aligns with the application that you are using)</a:t>
            </a:r>
          </a:p>
          <a:p>
            <a:pPr marL="687600" lvl="1" indent="-457200"/>
            <a:r>
              <a:rPr lang="en-AU" dirty="0">
                <a:solidFill>
                  <a:schemeClr val="accent2"/>
                </a:solidFill>
              </a:rPr>
              <a:t>Host = 127.0.0.1 (</a:t>
            </a:r>
            <a:r>
              <a:rPr lang="en-AU" dirty="0" err="1">
                <a:solidFill>
                  <a:schemeClr val="accent2"/>
                </a:solidFill>
              </a:rPr>
              <a:t>Virtualbox</a:t>
            </a:r>
            <a:r>
              <a:rPr lang="en-AU" dirty="0">
                <a:solidFill>
                  <a:schemeClr val="accent2"/>
                </a:solidFill>
              </a:rPr>
              <a:t>)</a:t>
            </a:r>
          </a:p>
          <a:p>
            <a:pPr marL="687600" lvl="1" indent="-457200"/>
            <a:r>
              <a:rPr lang="en-AU" dirty="0">
                <a:solidFill>
                  <a:schemeClr val="accent2"/>
                </a:solidFill>
              </a:rPr>
              <a:t>Host =  ‘192.168.230.128’ (</a:t>
            </a:r>
            <a:r>
              <a:rPr lang="en-AU" dirty="0" err="1">
                <a:solidFill>
                  <a:schemeClr val="accent2"/>
                </a:solidFill>
              </a:rPr>
              <a:t>Vmware</a:t>
            </a:r>
            <a:r>
              <a:rPr lang="en-AU" dirty="0">
                <a:solidFill>
                  <a:schemeClr val="accent2"/>
                </a:solidFill>
              </a:rPr>
              <a:t>)</a:t>
            </a:r>
          </a:p>
          <a:p>
            <a:pPr marL="457200" indent="-457200">
              <a:buFont typeface="Arial" panose="020B0604020202020204" pitchFamily="34" charset="0"/>
              <a:buChar char="•"/>
            </a:pPr>
            <a:r>
              <a:rPr lang="en-AU" dirty="0"/>
              <a:t>When connecting to the UR5e:</a:t>
            </a:r>
          </a:p>
          <a:p>
            <a:pPr marL="687600" lvl="1" indent="-457200"/>
            <a:r>
              <a:rPr lang="en-AU" dirty="0">
                <a:solidFill>
                  <a:schemeClr val="accent2"/>
                </a:solidFill>
              </a:rPr>
              <a:t>Host = 192.168.0.100</a:t>
            </a:r>
          </a:p>
          <a:p>
            <a:pPr marL="457200" indent="-457200">
              <a:buFont typeface="Arial" panose="020B0604020202020204" pitchFamily="34" charset="0"/>
              <a:buChar char="•"/>
            </a:pPr>
            <a:r>
              <a:rPr lang="en-AU" dirty="0"/>
              <a:t>Finally call the constructor:</a:t>
            </a:r>
          </a:p>
          <a:p>
            <a:pPr marL="687600" lvl="1" indent="-457200"/>
            <a:r>
              <a:rPr lang="en-AU" dirty="0" err="1">
                <a:solidFill>
                  <a:schemeClr val="accent2"/>
                </a:solidFill>
              </a:rPr>
              <a:t>rtde</a:t>
            </a:r>
            <a:r>
              <a:rPr lang="en-AU" dirty="0">
                <a:solidFill>
                  <a:schemeClr val="accent2"/>
                </a:solidFill>
              </a:rPr>
              <a:t> = </a:t>
            </a:r>
            <a:r>
              <a:rPr lang="en-AU" dirty="0" err="1">
                <a:solidFill>
                  <a:schemeClr val="accent2"/>
                </a:solidFill>
              </a:rPr>
              <a:t>rtde</a:t>
            </a:r>
            <a:r>
              <a:rPr lang="en-AU" dirty="0">
                <a:solidFill>
                  <a:schemeClr val="accent2"/>
                </a:solidFill>
              </a:rPr>
              <a:t>(</a:t>
            </a:r>
            <a:r>
              <a:rPr lang="en-AU" dirty="0" err="1">
                <a:solidFill>
                  <a:schemeClr val="accent2"/>
                </a:solidFill>
              </a:rPr>
              <a:t>host,port</a:t>
            </a:r>
            <a:r>
              <a:rPr lang="en-AU" dirty="0">
                <a:solidFill>
                  <a:schemeClr val="accent2"/>
                </a:solidFill>
              </a:rPr>
              <a:t>) </a:t>
            </a:r>
          </a:p>
          <a:p>
            <a:pPr>
              <a:buNone/>
            </a:pPr>
            <a:endParaRPr lang="en-AU" dirty="0"/>
          </a:p>
          <a:p>
            <a:pPr marL="457200" indent="-457200">
              <a:buFont typeface="Arial" panose="020B0604020202020204" pitchFamily="34" charset="0"/>
              <a:buChar char="•"/>
            </a:pPr>
            <a:r>
              <a:rPr lang="en-AU" dirty="0"/>
              <a:t>Host on the UR5e must be configured correctly for this to work. The demonstrators will have already set this up.</a:t>
            </a:r>
          </a:p>
          <a:p>
            <a:pPr marL="457200" indent="-457200">
              <a:buFont typeface="Arial" panose="020B0604020202020204" pitchFamily="34" charset="0"/>
              <a:buChar char="•"/>
            </a:pPr>
            <a:r>
              <a:rPr lang="en-AU" dirty="0"/>
              <a:t>You can also use your own laptop by connecting the ethernet port directly to your laptop. You will also need to configure the ethernet connection on your PC for it to work.</a:t>
            </a:r>
          </a:p>
        </p:txBody>
      </p:sp>
    </p:spTree>
    <p:extLst>
      <p:ext uri="{BB962C8B-B14F-4D97-AF65-F5344CB8AC3E}">
        <p14:creationId xmlns:p14="http://schemas.microsoft.com/office/powerpoint/2010/main" val="1378529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8DA3-79CF-7A5D-C0E6-B8AB73B263CC}"/>
              </a:ext>
            </a:extLst>
          </p:cNvPr>
          <p:cNvSpPr>
            <a:spLocks noGrp="1"/>
          </p:cNvSpPr>
          <p:nvPr>
            <p:ph type="title"/>
          </p:nvPr>
        </p:nvSpPr>
        <p:spPr>
          <a:xfrm>
            <a:off x="4549140" y="2766218"/>
            <a:ext cx="3093720" cy="1325563"/>
          </a:xfrm>
        </p:spPr>
        <p:txBody>
          <a:bodyPr/>
          <a:lstStyle/>
          <a:p>
            <a:r>
              <a:rPr lang="en-AU" dirty="0"/>
              <a:t>Functions</a:t>
            </a:r>
          </a:p>
        </p:txBody>
      </p:sp>
    </p:spTree>
    <p:extLst>
      <p:ext uri="{BB962C8B-B14F-4D97-AF65-F5344CB8AC3E}">
        <p14:creationId xmlns:p14="http://schemas.microsoft.com/office/powerpoint/2010/main" val="3819487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movej</a:t>
            </a:r>
            <a:r>
              <a:rPr lang="en-AU" dirty="0"/>
              <a:t> : </a:t>
            </a:r>
            <a:r>
              <a:rPr lang="en-US" sz="2200" b="0" i="0" dirty="0">
                <a:effectLst/>
              </a:rPr>
              <a:t>Move to position (linear in joint space)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p:txBody>
          <a:bodyPr>
            <a:normAutofit/>
          </a:bodyPr>
          <a:lstStyle/>
          <a:p>
            <a:r>
              <a:rPr lang="en-US" sz="1800" b="0" i="0" dirty="0">
                <a:effectLst/>
              </a:rPr>
              <a:t>When using this command, the robot must be at a standstill or come from a </a:t>
            </a:r>
            <a:r>
              <a:rPr lang="en-US" sz="1800" b="0" i="0" dirty="0" err="1">
                <a:effectLst/>
              </a:rPr>
              <a:t>movej</a:t>
            </a:r>
            <a:r>
              <a:rPr lang="en-US" sz="1800" b="0" i="0" dirty="0">
                <a:effectLst/>
              </a:rPr>
              <a:t> or </a:t>
            </a:r>
            <a:r>
              <a:rPr lang="en-US" sz="1800" b="0" i="0" dirty="0" err="1">
                <a:effectLst/>
              </a:rPr>
              <a:t>movel</a:t>
            </a:r>
            <a:r>
              <a:rPr lang="en-US" sz="1800" b="0" i="0" dirty="0">
                <a:effectLst/>
              </a:rPr>
              <a:t> with a blend. The speed and acceleration parameters control the trapezoid speed profile of the move. Alternatively, the t parameter can be used to set the time for this</a:t>
            </a:r>
            <a:r>
              <a:rPr lang="en-US" sz="1800" dirty="0"/>
              <a:t> </a:t>
            </a:r>
            <a:r>
              <a:rPr lang="en-US" sz="1800" b="0" i="0" dirty="0">
                <a:effectLst/>
              </a:rPr>
              <a:t> move. Time setting has priority over speed and acceleration settings</a:t>
            </a:r>
          </a:p>
          <a:p>
            <a:endParaRPr lang="en-US" sz="2200" b="0" i="0" dirty="0">
              <a:effectLst/>
            </a:endParaRPr>
          </a:p>
          <a:p>
            <a:r>
              <a:rPr lang="en-US" sz="2200" b="0" i="0" dirty="0">
                <a:effectLst/>
              </a:rPr>
              <a:t>Definition:</a:t>
            </a:r>
          </a:p>
          <a:p>
            <a:r>
              <a:rPr lang="en-US" sz="2200" b="1" i="0" dirty="0">
                <a:effectLst/>
              </a:rPr>
              <a:t> </a:t>
            </a:r>
            <a:r>
              <a:rPr lang="en-AU" sz="1800" b="0" i="0" dirty="0">
                <a:solidFill>
                  <a:srgbClr val="028009"/>
                </a:solidFill>
                <a:effectLst/>
                <a:latin typeface="Menlo"/>
              </a:rPr>
              <a:t>[</a:t>
            </a:r>
            <a:r>
              <a:rPr lang="en-AU" sz="1800" b="0" i="0" dirty="0" err="1">
                <a:solidFill>
                  <a:srgbClr val="028009"/>
                </a:solidFill>
                <a:effectLst/>
                <a:latin typeface="Menlo"/>
              </a:rPr>
              <a:t>poses,joints,jointVelocities,jointAccelerations,torques</a:t>
            </a:r>
            <a:r>
              <a:rPr lang="en-AU" sz="1800" b="0" i="0" dirty="0">
                <a:solidFill>
                  <a:srgbClr val="028009"/>
                </a:solidFill>
                <a:effectLst/>
                <a:latin typeface="Menlo"/>
              </a:rPr>
              <a:t>] = </a:t>
            </a:r>
            <a:r>
              <a:rPr lang="en-AU" sz="1800" b="0" i="0" dirty="0" err="1">
                <a:solidFill>
                  <a:srgbClr val="028009"/>
                </a:solidFill>
                <a:effectLst/>
                <a:latin typeface="Menlo"/>
              </a:rPr>
              <a:t>movej</a:t>
            </a:r>
            <a:r>
              <a:rPr lang="en-AU" sz="1800" b="0" i="0" dirty="0">
                <a:solidFill>
                  <a:srgbClr val="028009"/>
                </a:solidFill>
                <a:effectLst/>
                <a:latin typeface="Menlo"/>
              </a:rPr>
              <a:t>(</a:t>
            </a:r>
            <a:r>
              <a:rPr lang="en-AU" sz="1800" b="0" i="0" dirty="0" err="1">
                <a:solidFill>
                  <a:srgbClr val="028009"/>
                </a:solidFill>
                <a:effectLst/>
                <a:latin typeface="Menlo"/>
              </a:rPr>
              <a:t>target,jointOrPose,a,v,t,r</a:t>
            </a:r>
            <a:r>
              <a:rPr lang="en-AU" sz="1800" b="0" i="0" dirty="0">
                <a:solidFill>
                  <a:srgbClr val="028009"/>
                </a:solidFill>
                <a:effectLst/>
                <a:latin typeface="Menlo"/>
              </a:rPr>
              <a:t>)</a:t>
            </a:r>
            <a:endParaRPr lang="en-AU" sz="1800" b="0" i="0" dirty="0">
              <a:effectLst/>
              <a:latin typeface="Menlo"/>
            </a:endParaRPr>
          </a:p>
          <a:p>
            <a:endParaRPr lang="en-US" sz="8000" b="0" i="0" dirty="0">
              <a:effectLst/>
            </a:endParaRPr>
          </a:p>
          <a:p>
            <a:endParaRPr lang="en-AU" b="1" dirty="0"/>
          </a:p>
        </p:txBody>
      </p:sp>
    </p:spTree>
    <p:extLst>
      <p:ext uri="{BB962C8B-B14F-4D97-AF65-F5344CB8AC3E}">
        <p14:creationId xmlns:p14="http://schemas.microsoft.com/office/powerpoint/2010/main" val="1540222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7C02-70E2-F79D-517C-A0576903CEE2}"/>
              </a:ext>
            </a:extLst>
          </p:cNvPr>
          <p:cNvSpPr>
            <a:spLocks noGrp="1"/>
          </p:cNvSpPr>
          <p:nvPr>
            <p:ph type="title"/>
          </p:nvPr>
        </p:nvSpPr>
        <p:spPr/>
        <p:txBody>
          <a:bodyPr>
            <a:normAutofit/>
          </a:bodyPr>
          <a:lstStyle/>
          <a:p>
            <a:r>
              <a:rPr lang="en-AU" dirty="0" err="1"/>
              <a:t>movej</a:t>
            </a:r>
            <a:r>
              <a:rPr lang="en-AU" dirty="0"/>
              <a:t> : </a:t>
            </a:r>
            <a:r>
              <a:rPr lang="en-US" sz="2200" b="0" i="0" dirty="0">
                <a:effectLst/>
              </a:rPr>
              <a:t>Move to position (linear in joint space)</a:t>
            </a:r>
            <a:br>
              <a:rPr lang="en-US" sz="4400" b="0" i="0" dirty="0">
                <a:effectLst/>
              </a:rPr>
            </a:br>
            <a:endParaRPr lang="en-AU" dirty="0"/>
          </a:p>
        </p:txBody>
      </p:sp>
      <p:sp>
        <p:nvSpPr>
          <p:cNvPr id="3" name="Content Placeholder 2">
            <a:extLst>
              <a:ext uri="{FF2B5EF4-FFF2-40B4-BE49-F238E27FC236}">
                <a16:creationId xmlns:a16="http://schemas.microsoft.com/office/drawing/2014/main" id="{3FEC5476-C42C-6020-8E86-4BD1F69C675D}"/>
              </a:ext>
            </a:extLst>
          </p:cNvPr>
          <p:cNvSpPr>
            <a:spLocks noGrp="1"/>
          </p:cNvSpPr>
          <p:nvPr>
            <p:ph idx="1"/>
          </p:nvPr>
        </p:nvSpPr>
        <p:spPr/>
        <p:txBody>
          <a:bodyPr>
            <a:normAutofit/>
          </a:bodyPr>
          <a:lstStyle/>
          <a:p>
            <a:r>
              <a:rPr lang="en-US" sz="2200" b="1" i="0" dirty="0">
                <a:effectLst/>
              </a:rPr>
              <a:t> </a:t>
            </a:r>
            <a:r>
              <a:rPr lang="en-AU" sz="1800" b="0" i="0" dirty="0">
                <a:solidFill>
                  <a:srgbClr val="028009"/>
                </a:solidFill>
                <a:effectLst/>
                <a:latin typeface="Menlo"/>
              </a:rPr>
              <a:t>[</a:t>
            </a:r>
            <a:r>
              <a:rPr lang="en-AU" sz="1800" b="0" i="0" dirty="0" err="1">
                <a:solidFill>
                  <a:srgbClr val="028009"/>
                </a:solidFill>
                <a:effectLst/>
                <a:latin typeface="Menlo"/>
              </a:rPr>
              <a:t>poses,joints,jointVelocities,jointAccelerations,torques</a:t>
            </a:r>
            <a:r>
              <a:rPr lang="en-AU" sz="1800" b="0" i="0" dirty="0">
                <a:solidFill>
                  <a:srgbClr val="028009"/>
                </a:solidFill>
                <a:effectLst/>
                <a:latin typeface="Menlo"/>
              </a:rPr>
              <a:t>] = </a:t>
            </a:r>
            <a:r>
              <a:rPr lang="en-AU" sz="1800" b="0" i="0" dirty="0" err="1">
                <a:solidFill>
                  <a:srgbClr val="028009"/>
                </a:solidFill>
                <a:effectLst/>
                <a:latin typeface="Menlo"/>
              </a:rPr>
              <a:t>movej</a:t>
            </a:r>
            <a:r>
              <a:rPr lang="en-AU" sz="1800" b="0" i="0" dirty="0">
                <a:solidFill>
                  <a:srgbClr val="028009"/>
                </a:solidFill>
                <a:effectLst/>
                <a:latin typeface="Menlo"/>
              </a:rPr>
              <a:t>(</a:t>
            </a:r>
            <a:r>
              <a:rPr lang="en-AU" sz="1800" b="0" i="0" dirty="0" err="1">
                <a:solidFill>
                  <a:srgbClr val="028009"/>
                </a:solidFill>
                <a:effectLst/>
                <a:latin typeface="Menlo"/>
              </a:rPr>
              <a:t>target,jointOrPose,a,v,t,r</a:t>
            </a:r>
            <a:r>
              <a:rPr lang="en-AU" sz="1800" b="0" i="0" dirty="0">
                <a:solidFill>
                  <a:srgbClr val="028009"/>
                </a:solidFill>
                <a:effectLst/>
                <a:latin typeface="Menlo"/>
              </a:rPr>
              <a:t>)</a:t>
            </a:r>
          </a:p>
          <a:p>
            <a:pPr>
              <a:buNone/>
            </a:pPr>
            <a:r>
              <a:rPr lang="en-US" sz="2400" b="0" i="0" dirty="0">
                <a:effectLst/>
              </a:rPr>
              <a:t>PARAMETERS:</a:t>
            </a:r>
          </a:p>
          <a:p>
            <a:pPr marL="285750" indent="-285750">
              <a:buFont typeface="Arial" panose="020B0604020202020204" pitchFamily="34" charset="0"/>
              <a:buChar char="•"/>
            </a:pPr>
            <a:r>
              <a:rPr lang="en-US" sz="1800" b="1" i="0" dirty="0">
                <a:effectLst/>
              </a:rPr>
              <a:t>Target = </a:t>
            </a:r>
            <a:r>
              <a:rPr lang="en-US" sz="1800" i="0" dirty="0">
                <a:effectLst/>
              </a:rPr>
              <a:t>Joint position or pose.  </a:t>
            </a:r>
            <a:endParaRPr lang="en-US" sz="1800" b="0" i="0" dirty="0">
              <a:effectLst/>
            </a:endParaRPr>
          </a:p>
          <a:p>
            <a:pPr marL="285750" indent="-285750">
              <a:buFont typeface="Arial" panose="020B0604020202020204" pitchFamily="34" charset="0"/>
              <a:buChar char="•"/>
            </a:pPr>
            <a:r>
              <a:rPr lang="en-US" sz="1800" b="1" i="0" dirty="0" err="1">
                <a:effectLst/>
              </a:rPr>
              <a:t>jointOrPose</a:t>
            </a:r>
            <a:r>
              <a:rPr lang="en-US" sz="1800" b="1" i="0" dirty="0">
                <a:effectLst/>
              </a:rPr>
              <a:t> </a:t>
            </a:r>
            <a:r>
              <a:rPr lang="en-US" sz="1800" b="0" i="0" dirty="0">
                <a:effectLst/>
              </a:rPr>
              <a:t>= "joint" or "pose" to provide joint inputs or pose inputs</a:t>
            </a:r>
          </a:p>
          <a:p>
            <a:pPr marL="285750" indent="-285750">
              <a:buFont typeface="Arial" panose="020B0604020202020204" pitchFamily="34" charset="0"/>
              <a:buChar char="•"/>
            </a:pPr>
            <a:r>
              <a:rPr lang="en-US" sz="1800" b="1" i="0" dirty="0">
                <a:effectLst/>
              </a:rPr>
              <a:t>a</a:t>
            </a:r>
            <a:r>
              <a:rPr lang="en-US" sz="1800" b="0" i="0" dirty="0">
                <a:effectLst/>
              </a:rPr>
              <a:t> = joint acceleration (rad/s^2) (default = 1.4)</a:t>
            </a:r>
          </a:p>
          <a:p>
            <a:pPr marL="285750" indent="-285750">
              <a:buFont typeface="Arial" panose="020B0604020202020204" pitchFamily="34" charset="0"/>
              <a:buChar char="•"/>
            </a:pPr>
            <a:r>
              <a:rPr lang="en-US" sz="1800" b="1" i="0" dirty="0">
                <a:effectLst/>
              </a:rPr>
              <a:t>v</a:t>
            </a:r>
            <a:r>
              <a:rPr lang="en-US" sz="1800" b="0" i="0" dirty="0">
                <a:effectLst/>
              </a:rPr>
              <a:t> = joint speed (rad/s) (default = 1.05)</a:t>
            </a:r>
          </a:p>
          <a:p>
            <a:pPr marL="285750" indent="-285750">
              <a:buFont typeface="Arial" panose="020B0604020202020204" pitchFamily="34" charset="0"/>
              <a:buChar char="•"/>
            </a:pPr>
            <a:r>
              <a:rPr lang="en-US" sz="1800" b="1" dirty="0"/>
              <a:t>t = </a:t>
            </a:r>
            <a:r>
              <a:rPr lang="en-US" sz="1800" dirty="0"/>
              <a:t>time (s) (default = 0). If specified it will ignore the </a:t>
            </a:r>
            <a:r>
              <a:rPr lang="en-US" sz="1800" b="1" dirty="0"/>
              <a:t>a </a:t>
            </a:r>
            <a:r>
              <a:rPr lang="en-US" sz="1800" dirty="0"/>
              <a:t>and </a:t>
            </a:r>
            <a:r>
              <a:rPr lang="en-US" sz="1800" b="1" dirty="0"/>
              <a:t>v </a:t>
            </a:r>
            <a:r>
              <a:rPr lang="en-US" sz="1800" dirty="0"/>
              <a:t>values</a:t>
            </a:r>
            <a:endParaRPr lang="en-US" sz="1800" b="1" i="0" dirty="0">
              <a:effectLst/>
            </a:endParaRPr>
          </a:p>
          <a:p>
            <a:pPr marL="285750" indent="-285750">
              <a:buFont typeface="Arial" panose="020B0604020202020204" pitchFamily="34" charset="0"/>
              <a:buChar char="•"/>
            </a:pPr>
            <a:r>
              <a:rPr lang="en-US" sz="1800" b="1" i="0" dirty="0">
                <a:effectLst/>
              </a:rPr>
              <a:t>r</a:t>
            </a:r>
            <a:r>
              <a:rPr lang="en-US" sz="1800" b="0" i="0" dirty="0">
                <a:effectLst/>
              </a:rPr>
              <a:t> = blend radius (of target pose) (m) (default = 0)</a:t>
            </a:r>
          </a:p>
          <a:p>
            <a:pPr>
              <a:buNone/>
            </a:pPr>
            <a:endParaRPr lang="en-AU" sz="1800" b="0" i="0" dirty="0">
              <a:effectLst/>
              <a:latin typeface="Menlo"/>
            </a:endParaRPr>
          </a:p>
          <a:p>
            <a:endParaRPr lang="en-US" sz="8000" b="0" i="0" dirty="0">
              <a:effectLst/>
            </a:endParaRPr>
          </a:p>
          <a:p>
            <a:endParaRPr lang="en-AU" b="1" dirty="0"/>
          </a:p>
        </p:txBody>
      </p:sp>
    </p:spTree>
    <p:extLst>
      <p:ext uri="{BB962C8B-B14F-4D97-AF65-F5344CB8AC3E}">
        <p14:creationId xmlns:p14="http://schemas.microsoft.com/office/powerpoint/2010/main" val="681117381"/>
      </p:ext>
    </p:extLst>
  </p:cSld>
  <p:clrMapOvr>
    <a:masterClrMapping/>
  </p:clrMapOvr>
</p:sld>
</file>

<file path=ppt/theme/theme1.xml><?xml version="1.0" encoding="utf-8"?>
<a:theme xmlns:a="http://schemas.openxmlformats.org/drawingml/2006/main" name="Office Theme">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1_Arial.potx" id="{7AF85D01-0D98-4808-B308-5C979518732A}" vid="{E54996E4-9D1B-435E-8F90-66B0ECAA79A2}"/>
    </a:ext>
  </a:extLst>
</a:theme>
</file>

<file path=ppt/theme/theme2.xml><?xml version="1.0" encoding="utf-8"?>
<a:theme xmlns:a="http://schemas.openxmlformats.org/drawingml/2006/main" name="1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1_Arial.potx" id="{7AF85D01-0D98-4808-B308-5C979518732A}" vid="{4AE740AE-78B2-4FA8-91B8-C742AEB9CD4D}"/>
    </a:ext>
  </a:extLst>
</a:theme>
</file>

<file path=ppt/theme/theme3.xml><?xml version="1.0" encoding="utf-8"?>
<a:theme xmlns:a="http://schemas.openxmlformats.org/drawingml/2006/main" name="2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1_Arial.potx" id="{7AF85D01-0D98-4808-B308-5C979518732A}" vid="{E68BFF85-257F-45DE-A0EB-FC659307857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9B711E59A6154FA539DA48A2E56157" ma:contentTypeVersion="13" ma:contentTypeDescription="Create a new document." ma:contentTypeScope="" ma:versionID="4845211a1ac040e98c817d3310ebf3b0">
  <xsd:schema xmlns:xsd="http://www.w3.org/2001/XMLSchema" xmlns:xs="http://www.w3.org/2001/XMLSchema" xmlns:p="http://schemas.microsoft.com/office/2006/metadata/properties" xmlns:ns3="a31a2626-f4b2-4859-81a8-beb0357dea94" xmlns:ns4="b29ae9da-7d5b-46a2-9220-609a5ee4a5ab" targetNamespace="http://schemas.microsoft.com/office/2006/metadata/properties" ma:root="true" ma:fieldsID="94a2ea204a4fece05353bda88410d717" ns3:_="" ns4:_="">
    <xsd:import namespace="a31a2626-f4b2-4859-81a8-beb0357dea94"/>
    <xsd:import namespace="b29ae9da-7d5b-46a2-9220-609a5ee4a5a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1a2626-f4b2-4859-81a8-beb0357dea9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9ae9da-7d5b-46a2-9220-609a5ee4a5a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65B17E-0F93-4BF9-AABA-92F4492A7900}">
  <ds:schemaRefs>
    <ds:schemaRef ds:uri="a31a2626-f4b2-4859-81a8-beb0357dea94"/>
    <ds:schemaRef ds:uri="b29ae9da-7d5b-46a2-9220-609a5ee4a5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F350F64-617E-4C2B-A176-4A64B6613CBC}">
  <ds:schemaRefs>
    <ds:schemaRef ds:uri="http://schemas.microsoft.com/sharepoint/v3/contenttype/forms"/>
  </ds:schemaRefs>
</ds:datastoreItem>
</file>

<file path=customXml/itemProps3.xml><?xml version="1.0" encoding="utf-8"?>
<ds:datastoreItem xmlns:ds="http://schemas.openxmlformats.org/officeDocument/2006/customXml" ds:itemID="{7AE373EC-B538-4F05-BB00-BF64B96EA010}">
  <ds:schemaRefs>
    <ds:schemaRef ds:uri="http://schemas.openxmlformats.org/package/2006/metadata/core-properties"/>
    <ds:schemaRef ds:uri="http://schemas.microsoft.com/office/2006/documentManagement/types"/>
    <ds:schemaRef ds:uri="b29ae9da-7d5b-46a2-9220-609a5ee4a5ab"/>
    <ds:schemaRef ds:uri="http://purl.org/dc/elements/1.1/"/>
    <ds:schemaRef ds:uri="http://schemas.microsoft.com/office/infopath/2007/PartnerControls"/>
    <ds:schemaRef ds:uri="http://www.w3.org/XML/1998/namespace"/>
    <ds:schemaRef ds:uri="http://schemas.microsoft.com/office/2006/metadata/properties"/>
    <ds:schemaRef ds:uri="a31a2626-f4b2-4859-81a8-beb0357dea94"/>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16x9v1.1_Arial</Template>
  <TotalTime>1051</TotalTime>
  <Words>3141</Words>
  <Application>Microsoft Office PowerPoint</Application>
  <PresentationFormat>Widescreen</PresentationFormat>
  <Paragraphs>298</Paragraphs>
  <Slides>24</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24</vt:i4>
      </vt:variant>
    </vt:vector>
  </HeadingPairs>
  <TitlesOfParts>
    <vt:vector size="30" baseType="lpstr">
      <vt:lpstr>Arial</vt:lpstr>
      <vt:lpstr>Calibri</vt:lpstr>
      <vt:lpstr>Menlo</vt:lpstr>
      <vt:lpstr>Office Theme</vt:lpstr>
      <vt:lpstr>1_Custom Design</vt:lpstr>
      <vt:lpstr>2_Custom Design</vt:lpstr>
      <vt:lpstr>Real Time Data Exchange (RDTE) Toolbox</vt:lpstr>
      <vt:lpstr>Summary</vt:lpstr>
      <vt:lpstr>Setup</vt:lpstr>
      <vt:lpstr>Laptop Side setup: Everyone</vt:lpstr>
      <vt:lpstr>For operation</vt:lpstr>
      <vt:lpstr>TCP Connection Setup</vt:lpstr>
      <vt:lpstr>Functions</vt:lpstr>
      <vt:lpstr>movej : Move to position (linear in joint space) </vt:lpstr>
      <vt:lpstr>movej : Move to position (linear in joint space) </vt:lpstr>
      <vt:lpstr>movej : example usage </vt:lpstr>
      <vt:lpstr>movej : example usage </vt:lpstr>
      <vt:lpstr>movel : Move to position (linear in tool space) </vt:lpstr>
      <vt:lpstr>movel : example usage </vt:lpstr>
      <vt:lpstr>movel : example usage </vt:lpstr>
      <vt:lpstr>movep : Blend circular and move linear (in tool space) </vt:lpstr>
      <vt:lpstr>movec : Circular Move: Move to position (circular in tool-space) </vt:lpstr>
      <vt:lpstr>movec : Circular Move: Move to position (circular in tool-space) </vt:lpstr>
      <vt:lpstr>movec : example usage </vt:lpstr>
      <vt:lpstr>movec : example usage </vt:lpstr>
      <vt:lpstr>movec : example usage </vt:lpstr>
      <vt:lpstr>Other functions</vt:lpstr>
      <vt:lpstr>Robot Mode</vt:lpstr>
      <vt:lpstr>Safety mode</vt:lpstr>
      <vt:lpstr>Debugging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 Hariharan</dc:creator>
  <cp:lastModifiedBy>Raghav Hariharan</cp:lastModifiedBy>
  <cp:revision>201</cp:revision>
  <dcterms:created xsi:type="dcterms:W3CDTF">2022-03-02T22:13:47Z</dcterms:created>
  <dcterms:modified xsi:type="dcterms:W3CDTF">2023-04-25T08:44:52Z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0x010100979B711E59A6154FA539DA48A2E56157</vt:lpwstr>
  </property>
</Properties>
</file>